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70" r:id="rId10"/>
    <p:sldId id="264" r:id="rId11"/>
    <p:sldId id="265" r:id="rId12"/>
    <p:sldId id="266" r:id="rId13"/>
    <p:sldId id="267" r:id="rId14"/>
    <p:sldId id="268" r:id="rId15"/>
    <p:sldId id="269" r:id="rId16"/>
  </p:sldIdLst>
  <p:sldSz cx="14630400" cy="8229600"/>
  <p:notesSz cx="8229600" cy="14630400"/>
  <p:embeddedFontLst>
    <p:embeddedFont>
      <p:font typeface="Barlow" panose="00000500000000000000" pitchFamily="2" charset="0"/>
      <p:regular r:id="rId18"/>
    </p:embeddedFont>
    <p:embeddedFont>
      <p:font typeface="Barlow Medium" panose="00000600000000000000" pitchFamily="2"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4" d="100"/>
          <a:sy n="54" d="100"/>
        </p:scale>
        <p:origin x="716"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4723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txBody>
          <a:bodyPr/>
          <a:lstStyle/>
          <a:p>
            <a:endParaRPr lang="en-GB"/>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14.xml"/><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39058"/>
          </a:xfrm>
          <a:prstGeom prst="rect">
            <a:avLst/>
          </a:prstGeom>
        </p:spPr>
      </p:pic>
      <p:sp>
        <p:nvSpPr>
          <p:cNvPr id="3" name="Text 0"/>
          <p:cNvSpPr/>
          <p:nvPr/>
        </p:nvSpPr>
        <p:spPr>
          <a:xfrm>
            <a:off x="1358503" y="3618071"/>
            <a:ext cx="11913275" cy="1802606"/>
          </a:xfrm>
          <a:prstGeom prst="rect">
            <a:avLst/>
          </a:prstGeom>
          <a:noFill/>
          <a:ln/>
        </p:spPr>
        <p:txBody>
          <a:bodyPr wrap="square" lIns="0" tIns="0" rIns="0" bIns="0" rtlCol="0" anchor="t"/>
          <a:lstStyle/>
          <a:p>
            <a:pPr marL="0" indent="0" algn="ctr">
              <a:lnSpc>
                <a:spcPts val="7050"/>
              </a:lnSpc>
              <a:buNone/>
            </a:pPr>
            <a:r>
              <a:rPr lang="en-US" sz="5650" dirty="0">
                <a:solidFill>
                  <a:srgbClr val="F65F62"/>
                </a:solidFill>
                <a:latin typeface="Barlow Medium" pitchFamily="34" charset="0"/>
                <a:ea typeface="Barlow Medium" pitchFamily="34" charset="-122"/>
                <a:cs typeface="Barlow Medium" pitchFamily="34" charset="-120"/>
              </a:rPr>
              <a:t>Data-Driven Sales Excellence</a:t>
            </a:r>
            <a:r>
              <a:rPr lang="en-US" sz="5650" dirty="0">
                <a:solidFill>
                  <a:srgbClr val="910D0D"/>
                </a:solidFill>
                <a:latin typeface="Barlow Medium" pitchFamily="34" charset="0"/>
                <a:ea typeface="Barlow Medium" pitchFamily="34" charset="-122"/>
                <a:cs typeface="Barlow Medium" pitchFamily="34" charset="-120"/>
              </a:rPr>
              <a:t> </a:t>
            </a:r>
            <a:r>
              <a:rPr lang="en-US" sz="5650" dirty="0">
                <a:solidFill>
                  <a:srgbClr val="F65F62"/>
                </a:solidFill>
                <a:latin typeface="Barlow Medium" pitchFamily="34" charset="0"/>
              </a:rPr>
              <a:t>from Insights to Action</a:t>
            </a:r>
          </a:p>
        </p:txBody>
      </p:sp>
      <p:sp>
        <p:nvSpPr>
          <p:cNvPr id="4" name="Text 1"/>
          <p:cNvSpPr/>
          <p:nvPr/>
        </p:nvSpPr>
        <p:spPr>
          <a:xfrm>
            <a:off x="1358503" y="5756553"/>
            <a:ext cx="11913275" cy="367189"/>
          </a:xfrm>
          <a:prstGeom prst="rect">
            <a:avLst/>
          </a:prstGeom>
          <a:noFill/>
          <a:ln/>
        </p:spPr>
        <p:txBody>
          <a:bodyPr wrap="none" lIns="0" tIns="0" rIns="0" bIns="0" rtlCol="0" anchor="t"/>
          <a:lstStyle/>
          <a:p>
            <a:pPr marL="0" indent="0" algn="ctr">
              <a:lnSpc>
                <a:spcPts val="2850"/>
              </a:lnSpc>
              <a:buNone/>
            </a:pPr>
            <a:r>
              <a:rPr lang="en-US" sz="1850" dirty="0">
                <a:solidFill>
                  <a:srgbClr val="E5E0DF"/>
                </a:solidFill>
                <a:latin typeface="Barlow" pitchFamily="34" charset="0"/>
                <a:ea typeface="Barlow" pitchFamily="34" charset="-122"/>
                <a:cs typeface="Barlow" pitchFamily="34" charset="-120"/>
              </a:rPr>
              <a:t>Where complex numbers meet clear decisions.</a:t>
            </a:r>
            <a:endParaRPr lang="en-US" sz="1850" dirty="0"/>
          </a:p>
        </p:txBody>
      </p:sp>
      <p:sp>
        <p:nvSpPr>
          <p:cNvPr id="5" name="Text 2"/>
          <p:cNvSpPr/>
          <p:nvPr/>
        </p:nvSpPr>
        <p:spPr>
          <a:xfrm>
            <a:off x="1358503" y="6375559"/>
            <a:ext cx="11913275" cy="1174909"/>
          </a:xfrm>
          <a:prstGeom prst="rect">
            <a:avLst/>
          </a:prstGeom>
          <a:noFill/>
          <a:ln/>
        </p:spPr>
        <p:txBody>
          <a:bodyPr wrap="square" lIns="0" tIns="0" rIns="0" bIns="0" rtlCol="0" anchor="t"/>
          <a:lstStyle/>
          <a:p>
            <a:pPr marL="0" indent="0" algn="ctr">
              <a:lnSpc>
                <a:spcPts val="2300"/>
              </a:lnSpc>
              <a:buNone/>
            </a:pPr>
            <a:r>
              <a:rPr lang="en-US" sz="2400" i="1" dirty="0">
                <a:solidFill>
                  <a:srgbClr val="E5E0DF"/>
                </a:solidFill>
                <a:latin typeface="Barlow" pitchFamily="34" charset="0"/>
                <a:ea typeface="Barlow" pitchFamily="34" charset="-122"/>
                <a:cs typeface="Barlow" pitchFamily="34" charset="-120"/>
              </a:rPr>
              <a:t>Presented by:Asmaa Shaban </a:t>
            </a:r>
            <a:endParaRPr lang="en-US" sz="2400" i="1" dirty="0"/>
          </a:p>
          <a:p>
            <a:pPr marL="0" indent="0" algn="ctr">
              <a:lnSpc>
                <a:spcPts val="2300"/>
              </a:lnSpc>
              <a:buNone/>
            </a:pPr>
            <a:r>
              <a:rPr lang="en-US" sz="2400" i="1" dirty="0">
                <a:solidFill>
                  <a:srgbClr val="E5E0DF"/>
                </a:solidFill>
                <a:latin typeface="Barlow" pitchFamily="34" charset="0"/>
                <a:ea typeface="Barlow" pitchFamily="34" charset="-122"/>
                <a:cs typeface="Barlow" pitchFamily="34" charset="-120"/>
              </a:rPr>
              <a:t>Nada Mohamed </a:t>
            </a:r>
            <a:endParaRPr lang="en-US" sz="2400" i="1" dirty="0"/>
          </a:p>
          <a:p>
            <a:pPr marL="0" indent="0" algn="ctr">
              <a:lnSpc>
                <a:spcPts val="2300"/>
              </a:lnSpc>
              <a:buNone/>
            </a:pPr>
            <a:r>
              <a:rPr lang="en-US" sz="2400" i="1" dirty="0">
                <a:solidFill>
                  <a:srgbClr val="E5E0DF"/>
                </a:solidFill>
                <a:latin typeface="Barlow" pitchFamily="34" charset="0"/>
                <a:ea typeface="Barlow" pitchFamily="34" charset="-122"/>
                <a:cs typeface="Barlow" pitchFamily="34" charset="-120"/>
              </a:rPr>
              <a:t>Mohmed yamany</a:t>
            </a:r>
            <a:endParaRPr lang="en-US" sz="2400" i="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3" name="Text 0"/>
          <p:cNvSpPr/>
          <p:nvPr/>
        </p:nvSpPr>
        <p:spPr>
          <a:xfrm>
            <a:off x="185920" y="330920"/>
            <a:ext cx="4149923" cy="342900"/>
          </a:xfrm>
          <a:prstGeom prst="rect">
            <a:avLst/>
          </a:prstGeom>
          <a:noFill/>
          <a:ln/>
        </p:spPr>
        <p:txBody>
          <a:bodyPr wrap="none" lIns="0" tIns="0" rIns="0" bIns="0" rtlCol="0" anchor="t"/>
          <a:lstStyle/>
          <a:p>
            <a:pPr marL="0" indent="0" algn="l">
              <a:lnSpc>
                <a:spcPts val="2700"/>
              </a:lnSpc>
              <a:buNone/>
            </a:pPr>
            <a:r>
              <a:rPr lang="en-US" sz="3200" b="1" dirty="0">
                <a:solidFill>
                  <a:srgbClr val="F65F62"/>
                </a:solidFill>
                <a:ea typeface="Barlow Medium" pitchFamily="34" charset="-122"/>
                <a:cs typeface="Barlow Medium" pitchFamily="34" charset="-120"/>
              </a:rPr>
              <a:t>Regional &amp; Global Sales Drill-Down</a:t>
            </a:r>
            <a:endParaRPr lang="en-US" sz="3200" dirty="0"/>
          </a:p>
        </p:txBody>
      </p:sp>
      <p:sp>
        <p:nvSpPr>
          <p:cNvPr id="4" name="Text 1"/>
          <p:cNvSpPr/>
          <p:nvPr/>
        </p:nvSpPr>
        <p:spPr>
          <a:xfrm>
            <a:off x="185920" y="871961"/>
            <a:ext cx="6254472" cy="444341"/>
          </a:xfrm>
          <a:prstGeom prst="rect">
            <a:avLst/>
          </a:prstGeom>
          <a:noFill/>
          <a:ln/>
        </p:spPr>
        <p:txBody>
          <a:bodyPr wrap="square" lIns="0" tIns="0" rIns="0" bIns="0" rtlCol="0" anchor="t"/>
          <a:lstStyle/>
          <a:p>
            <a:pPr marL="285750" indent="-285750" algn="l">
              <a:lnSpc>
                <a:spcPct val="150000"/>
              </a:lnSpc>
              <a:buFont typeface="Arial" panose="020B0604020202020204" pitchFamily="34" charset="0"/>
              <a:buChar char="•"/>
            </a:pPr>
            <a:r>
              <a:rPr lang="en-US" dirty="0">
                <a:solidFill>
                  <a:srgbClr val="E5E0DF"/>
                </a:solidFill>
                <a:latin typeface="Barlow" pitchFamily="34" charset="0"/>
                <a:ea typeface="Barlow" pitchFamily="34" charset="-122"/>
                <a:cs typeface="Barlow" pitchFamily="34" charset="-120"/>
              </a:rPr>
              <a:t>Country sales calculated the country’s percentage of continent sales by keeping the continent total independent from the country slicer. So, when a country is selected: The country sales change normally but the continent total stays constant That’s why the percentage does not change when selecting a country.</a:t>
            </a:r>
            <a:endParaRPr lang="en-US" dirty="0"/>
          </a:p>
        </p:txBody>
      </p:sp>
      <p:pic>
        <p:nvPicPr>
          <p:cNvPr id="5" name="Image 1" descr="preencoded.png"/>
          <p:cNvPicPr>
            <a:picLocks noChangeAspect="1"/>
          </p:cNvPicPr>
          <p:nvPr/>
        </p:nvPicPr>
        <p:blipFill>
          <a:blip r:embed="rId3"/>
          <a:stretch>
            <a:fillRect/>
          </a:stretch>
        </p:blipFill>
        <p:spPr>
          <a:xfrm>
            <a:off x="8040924" y="86163"/>
            <a:ext cx="6254472" cy="365819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Text 2"/>
          <p:cNvSpPr/>
          <p:nvPr/>
        </p:nvSpPr>
        <p:spPr>
          <a:xfrm>
            <a:off x="4187904" y="6559272"/>
            <a:ext cx="6254472" cy="148114"/>
          </a:xfrm>
          <a:prstGeom prst="rect">
            <a:avLst/>
          </a:prstGeom>
          <a:noFill/>
          <a:ln/>
        </p:spPr>
        <p:txBody>
          <a:bodyPr wrap="none" lIns="0" tIns="0" rIns="0" bIns="0" rtlCol="0" anchor="t"/>
          <a:lstStyle/>
          <a:p>
            <a:pPr marL="0" indent="0" algn="l">
              <a:lnSpc>
                <a:spcPts val="1150"/>
              </a:lnSpc>
              <a:buNone/>
            </a:pPr>
            <a:endParaRPr lang="en-US" sz="950" dirty="0"/>
          </a:p>
        </p:txBody>
      </p:sp>
      <p:pic>
        <p:nvPicPr>
          <p:cNvPr id="7" name="Image 2" descr="preencoded.png"/>
          <p:cNvPicPr>
            <a:picLocks noChangeAspect="1"/>
          </p:cNvPicPr>
          <p:nvPr/>
        </p:nvPicPr>
        <p:blipFill>
          <a:blip r:embed="rId4"/>
          <a:stretch>
            <a:fillRect/>
          </a:stretch>
        </p:blipFill>
        <p:spPr>
          <a:xfrm>
            <a:off x="2894893" y="3008114"/>
            <a:ext cx="4979776" cy="72163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8" name="Text 3"/>
          <p:cNvSpPr/>
          <p:nvPr/>
        </p:nvSpPr>
        <p:spPr>
          <a:xfrm>
            <a:off x="185920" y="3744358"/>
            <a:ext cx="6254472" cy="592455"/>
          </a:xfrm>
          <a:prstGeom prst="rect">
            <a:avLst/>
          </a:prstGeom>
          <a:noFill/>
          <a:ln/>
        </p:spPr>
        <p:txBody>
          <a:bodyPr wrap="square" lIns="0" tIns="0" rIns="0" bIns="0" rtlCol="0" anchor="t"/>
          <a:lstStyle/>
          <a:p>
            <a:pPr marL="285750" indent="-285750" algn="l">
              <a:lnSpc>
                <a:spcPct val="150000"/>
              </a:lnSpc>
              <a:buFont typeface="Arial" panose="020B0604020202020204" pitchFamily="34" charset="0"/>
              <a:buChar char="•"/>
            </a:pPr>
            <a:r>
              <a:rPr lang="en-US" dirty="0">
                <a:solidFill>
                  <a:srgbClr val="E5E0DF"/>
                </a:solidFill>
                <a:latin typeface="Barlow" pitchFamily="34" charset="0"/>
                <a:ea typeface="Barlow" pitchFamily="34" charset="-122"/>
                <a:cs typeface="Barlow" pitchFamily="34" charset="-120"/>
              </a:rPr>
              <a:t>Drill through created a new page that includes Year and Month slicers along with a chart analyzing sales by country. We then implemented the Drill Through functionality, allowing users to right-click on any country and navigate to a dedicated page that shows the historical sales performance of that country across previous years, regardless of the year selected on the main page. This enables deeper historical analysis for each country.</a:t>
            </a:r>
            <a:endParaRPr lang="en-US" dirty="0"/>
          </a:p>
        </p:txBody>
      </p:sp>
      <p:pic>
        <p:nvPicPr>
          <p:cNvPr id="9" name="Image 3" descr="preencoded.png"/>
          <p:cNvPicPr>
            <a:picLocks noChangeAspect="1"/>
          </p:cNvPicPr>
          <p:nvPr/>
        </p:nvPicPr>
        <p:blipFill>
          <a:blip r:embed="rId5"/>
          <a:stretch>
            <a:fillRect/>
          </a:stretch>
        </p:blipFill>
        <p:spPr>
          <a:xfrm>
            <a:off x="7236703" y="4336813"/>
            <a:ext cx="6411346" cy="317035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0" name="Text 4"/>
          <p:cNvSpPr/>
          <p:nvPr/>
        </p:nvSpPr>
        <p:spPr>
          <a:xfrm>
            <a:off x="4187904" y="10258544"/>
            <a:ext cx="6254472" cy="148114"/>
          </a:xfrm>
          <a:prstGeom prst="rect">
            <a:avLst/>
          </a:prstGeom>
          <a:noFill/>
          <a:ln/>
        </p:spPr>
        <p:txBody>
          <a:bodyPr wrap="none" lIns="0" tIns="0" rIns="0" bIns="0" rtlCol="0" anchor="t"/>
          <a:lstStyle/>
          <a:p>
            <a:pPr marL="0" indent="0" algn="l">
              <a:lnSpc>
                <a:spcPts val="1150"/>
              </a:lnSpc>
              <a:buNone/>
            </a:pPr>
            <a:endParaRPr lang="en-US" sz="950" dirty="0"/>
          </a:p>
        </p:txBody>
      </p:sp>
      <p:pic>
        <p:nvPicPr>
          <p:cNvPr id="11" name="Image 4" descr="preencoded.png"/>
          <p:cNvPicPr>
            <a:picLocks noChangeAspect="1"/>
          </p:cNvPicPr>
          <p:nvPr/>
        </p:nvPicPr>
        <p:blipFill>
          <a:blip r:embed="rId6"/>
          <a:stretch>
            <a:fillRect/>
          </a:stretch>
        </p:blipFill>
        <p:spPr>
          <a:xfrm>
            <a:off x="4187904" y="10476071"/>
            <a:ext cx="2724864" cy="1089898"/>
          </a:xfrm>
          <a:prstGeom prst="rect">
            <a:avLst/>
          </a:prstGeom>
        </p:spPr>
      </p:pic>
      <p:sp>
        <p:nvSpPr>
          <p:cNvPr id="12" name="Text 5"/>
          <p:cNvSpPr/>
          <p:nvPr/>
        </p:nvSpPr>
        <p:spPr>
          <a:xfrm>
            <a:off x="4187904" y="11635383"/>
            <a:ext cx="6254472" cy="148114"/>
          </a:xfrm>
          <a:prstGeom prst="rect">
            <a:avLst/>
          </a:prstGeom>
          <a:noFill/>
          <a:ln/>
        </p:spPr>
        <p:txBody>
          <a:bodyPr wrap="none" lIns="0" tIns="0" rIns="0" bIns="0" rtlCol="0" anchor="t"/>
          <a:lstStyle/>
          <a:p>
            <a:pPr marL="0" indent="0" algn="l">
              <a:lnSpc>
                <a:spcPts val="1150"/>
              </a:lnSpc>
              <a:buNone/>
            </a:pPr>
            <a:endParaRPr lang="en-US" sz="9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1992154"/>
          </a:xfrm>
          <a:prstGeom prst="rect">
            <a:avLst/>
          </a:prstGeom>
        </p:spPr>
      </p:pic>
      <p:sp>
        <p:nvSpPr>
          <p:cNvPr id="3" name="Text 0"/>
          <p:cNvSpPr/>
          <p:nvPr/>
        </p:nvSpPr>
        <p:spPr>
          <a:xfrm>
            <a:off x="249465" y="2075140"/>
            <a:ext cx="5220057" cy="442674"/>
          </a:xfrm>
          <a:prstGeom prst="rect">
            <a:avLst/>
          </a:prstGeom>
          <a:noFill/>
          <a:ln/>
        </p:spPr>
        <p:txBody>
          <a:bodyPr wrap="none" lIns="0" tIns="0" rIns="0" bIns="0" rtlCol="0" anchor="t"/>
          <a:lstStyle/>
          <a:p>
            <a:pPr marL="0" indent="0" algn="l">
              <a:lnSpc>
                <a:spcPts val="3450"/>
              </a:lnSpc>
              <a:buNone/>
            </a:pPr>
            <a:r>
              <a:rPr lang="en-US" sz="3200" b="1" dirty="0">
                <a:solidFill>
                  <a:srgbClr val="F65F62"/>
                </a:solidFill>
                <a:latin typeface="Barlow Medium" pitchFamily="34" charset="0"/>
                <a:ea typeface="Barlow Medium" pitchFamily="34" charset="-122"/>
                <a:cs typeface="Barlow Medium" pitchFamily="34" charset="-120"/>
              </a:rPr>
              <a:t>Future Delivery Forecast Analysis</a:t>
            </a:r>
            <a:endParaRPr lang="en-US" sz="3200" dirty="0"/>
          </a:p>
        </p:txBody>
      </p:sp>
      <p:sp>
        <p:nvSpPr>
          <p:cNvPr id="4" name="Text 1"/>
          <p:cNvSpPr/>
          <p:nvPr/>
        </p:nvSpPr>
        <p:spPr>
          <a:xfrm>
            <a:off x="391968" y="2667476"/>
            <a:ext cx="8075057" cy="1468517"/>
          </a:xfrm>
          <a:prstGeom prst="rect">
            <a:avLst/>
          </a:prstGeom>
          <a:noFill/>
          <a:ln/>
        </p:spPr>
        <p:txBody>
          <a:bodyPr wrap="square" lIns="0" tIns="0" rIns="0" bIns="0" rtlCol="0" anchor="t"/>
          <a:lstStyle/>
          <a:p>
            <a:pPr marL="0" indent="0" algn="l">
              <a:lnSpc>
                <a:spcPct val="150000"/>
              </a:lnSpc>
              <a:buNone/>
            </a:pPr>
            <a:r>
              <a:rPr lang="en-US" dirty="0">
                <a:solidFill>
                  <a:srgbClr val="E5E0DF"/>
                </a:solidFill>
                <a:latin typeface="Barlow" pitchFamily="34" charset="0"/>
                <a:ea typeface="Barlow" pitchFamily="34" charset="-122"/>
                <a:cs typeface="Barlow" pitchFamily="34" charset="-120"/>
              </a:rPr>
              <a:t>Delivery Orders Analysis created a single-select Date slicer to allow the user to choose a specific day. Then, we built four measures to calculate the number of orders scheduled for delivery within the next 7 days, 15 days, 1 month, and 6 months starting from the selected date. The calculation is based on the Delivery_Date column, not the Order Date. To avoid the active relationship between the Date table and Order Date, we used REMOVEFILTERS('Date') inside CALCULATE. For day-based calculations (7 and 15 days), we added days directly to the selected date. For month-based calculations (1 and 6 months), we used the EDATE function to correctly handle month differences. Finally, we displayed the results in a column chart to compare the number of upcoming deliveries for each time.</a:t>
            </a:r>
            <a:endParaRPr lang="en-US" dirty="0"/>
          </a:p>
        </p:txBody>
      </p:sp>
      <p:pic>
        <p:nvPicPr>
          <p:cNvPr id="5" name="Image 1" descr="preencoded.png"/>
          <p:cNvPicPr>
            <a:picLocks noChangeAspect="1"/>
          </p:cNvPicPr>
          <p:nvPr/>
        </p:nvPicPr>
        <p:blipFill>
          <a:blip r:embed="rId4"/>
          <a:stretch>
            <a:fillRect/>
          </a:stretch>
        </p:blipFill>
        <p:spPr>
          <a:xfrm>
            <a:off x="8052659" y="3747730"/>
            <a:ext cx="6185773" cy="97667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Text 2"/>
          <p:cNvSpPr/>
          <p:nvPr/>
        </p:nvSpPr>
        <p:spPr>
          <a:xfrm>
            <a:off x="3277672" y="6154460"/>
            <a:ext cx="8075057" cy="209788"/>
          </a:xfrm>
          <a:prstGeom prst="rect">
            <a:avLst/>
          </a:prstGeom>
          <a:noFill/>
          <a:ln/>
        </p:spPr>
        <p:txBody>
          <a:bodyPr wrap="none" lIns="0" tIns="0" rIns="0" bIns="0" rtlCol="0" anchor="t"/>
          <a:lstStyle/>
          <a:p>
            <a:pPr marL="0" indent="0" algn="l">
              <a:lnSpc>
                <a:spcPts val="1650"/>
              </a:lnSpc>
              <a:buNone/>
            </a:pPr>
            <a:endParaRPr lang="en-US" sz="1250" dirty="0"/>
          </a:p>
        </p:txBody>
      </p:sp>
      <p:sp>
        <p:nvSpPr>
          <p:cNvPr id="7" name="Text 3"/>
          <p:cNvSpPr/>
          <p:nvPr/>
        </p:nvSpPr>
        <p:spPr>
          <a:xfrm>
            <a:off x="3277672" y="6479977"/>
            <a:ext cx="8075057" cy="209788"/>
          </a:xfrm>
          <a:prstGeom prst="rect">
            <a:avLst/>
          </a:prstGeom>
          <a:noFill/>
          <a:ln/>
        </p:spPr>
        <p:txBody>
          <a:bodyPr wrap="none" lIns="0" tIns="0" rIns="0" bIns="0" rtlCol="0" anchor="t"/>
          <a:lstStyle/>
          <a:p>
            <a:pPr marL="0" indent="0" algn="l">
              <a:lnSpc>
                <a:spcPts val="1650"/>
              </a:lnSpc>
              <a:buNone/>
            </a:pPr>
            <a:endParaRPr lang="en-US" sz="1250" dirty="0"/>
          </a:p>
        </p:txBody>
      </p:sp>
      <p:sp>
        <p:nvSpPr>
          <p:cNvPr id="8" name="Text 4"/>
          <p:cNvSpPr/>
          <p:nvPr/>
        </p:nvSpPr>
        <p:spPr>
          <a:xfrm>
            <a:off x="3277672" y="6805493"/>
            <a:ext cx="8075057" cy="209788"/>
          </a:xfrm>
          <a:prstGeom prst="rect">
            <a:avLst/>
          </a:prstGeom>
          <a:noFill/>
          <a:ln/>
        </p:spPr>
        <p:txBody>
          <a:bodyPr wrap="none" lIns="0" tIns="0" rIns="0" bIns="0" rtlCol="0" anchor="t"/>
          <a:lstStyle/>
          <a:p>
            <a:pPr marL="0" indent="0" algn="l">
              <a:lnSpc>
                <a:spcPts val="1650"/>
              </a:lnSpc>
              <a:buNone/>
            </a:pPr>
            <a:endParaRPr lang="en-US" sz="1250" dirty="0"/>
          </a:p>
        </p:txBody>
      </p:sp>
      <p:sp>
        <p:nvSpPr>
          <p:cNvPr id="9" name="Text 5"/>
          <p:cNvSpPr/>
          <p:nvPr/>
        </p:nvSpPr>
        <p:spPr>
          <a:xfrm>
            <a:off x="3277672" y="7131010"/>
            <a:ext cx="8075057" cy="209788"/>
          </a:xfrm>
          <a:prstGeom prst="rect">
            <a:avLst/>
          </a:prstGeom>
          <a:noFill/>
          <a:ln/>
        </p:spPr>
        <p:txBody>
          <a:bodyPr wrap="none" lIns="0" tIns="0" rIns="0" bIns="0" rtlCol="0" anchor="t"/>
          <a:lstStyle/>
          <a:p>
            <a:pPr marL="0" indent="0" algn="l">
              <a:lnSpc>
                <a:spcPts val="1650"/>
              </a:lnSpc>
              <a:buNone/>
            </a:pPr>
            <a:endParaRPr lang="en-US" sz="12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3" name="Text 0"/>
          <p:cNvSpPr/>
          <p:nvPr/>
        </p:nvSpPr>
        <p:spPr>
          <a:xfrm>
            <a:off x="292797" y="202397"/>
            <a:ext cx="3716298" cy="342900"/>
          </a:xfrm>
          <a:prstGeom prst="rect">
            <a:avLst/>
          </a:prstGeom>
          <a:noFill/>
          <a:ln/>
        </p:spPr>
        <p:txBody>
          <a:bodyPr wrap="none" lIns="0" tIns="0" rIns="0" bIns="0" rtlCol="0" anchor="t"/>
          <a:lstStyle/>
          <a:p>
            <a:pPr marL="0" indent="0" algn="l">
              <a:lnSpc>
                <a:spcPts val="2700"/>
              </a:lnSpc>
              <a:buNone/>
            </a:pPr>
            <a:r>
              <a:rPr lang="en-US" sz="3200" b="1" dirty="0">
                <a:solidFill>
                  <a:srgbClr val="F65F62"/>
                </a:solidFill>
                <a:latin typeface="Barlow Medium" pitchFamily="34" charset="0"/>
                <a:ea typeface="Barlow Medium" pitchFamily="34" charset="-122"/>
                <a:cs typeface="Barlow Medium" pitchFamily="34" charset="-120"/>
              </a:rPr>
              <a:t>Category &amp; Promotion Insights</a:t>
            </a:r>
            <a:endParaRPr lang="en-US" sz="3200" dirty="0"/>
          </a:p>
        </p:txBody>
      </p:sp>
      <p:sp>
        <p:nvSpPr>
          <p:cNvPr id="4" name="Text 1"/>
          <p:cNvSpPr/>
          <p:nvPr/>
        </p:nvSpPr>
        <p:spPr>
          <a:xfrm>
            <a:off x="292479" y="696380"/>
            <a:ext cx="6069330" cy="740569"/>
          </a:xfrm>
          <a:prstGeom prst="rect">
            <a:avLst/>
          </a:prstGeom>
          <a:noFill/>
          <a:ln/>
        </p:spPr>
        <p:txBody>
          <a:bodyPr wrap="square" lIns="0" tIns="0" rIns="0" bIns="0" rtlCol="0" anchor="t"/>
          <a:lstStyle/>
          <a:p>
            <a:pPr marL="0" indent="0" algn="l">
              <a:lnSpc>
                <a:spcPct val="150000"/>
              </a:lnSpc>
              <a:buNone/>
            </a:pPr>
            <a:r>
              <a:rPr lang="en-US" dirty="0">
                <a:solidFill>
                  <a:srgbClr val="E5E0DF"/>
                </a:solidFill>
                <a:latin typeface="Barlow" pitchFamily="34" charset="0"/>
                <a:ea typeface="Barlow" pitchFamily="34" charset="-122"/>
                <a:cs typeface="Barlow" pitchFamily="34" charset="-120"/>
              </a:rPr>
              <a:t>Dynamic top 5 created a chart that displays the top 5 subcategories based on sales amount within the category that has the highest total sales. A dynamic DAX measure was used to calculate total sales, and a Top N (Top 5) filter was applied at the subcategory level. The visual was connected to the report slicers, allowing it to update dynamically based on user selections such as date, country, or category, ensuring an interactive and responsive analysis.</a:t>
            </a:r>
            <a:endParaRPr lang="en-US" dirty="0"/>
          </a:p>
        </p:txBody>
      </p:sp>
      <p:pic>
        <p:nvPicPr>
          <p:cNvPr id="5" name="Image 1" descr="preencoded.png"/>
          <p:cNvPicPr>
            <a:picLocks noChangeAspect="1"/>
          </p:cNvPicPr>
          <p:nvPr/>
        </p:nvPicPr>
        <p:blipFill>
          <a:blip r:embed="rId3"/>
          <a:stretch>
            <a:fillRect/>
          </a:stretch>
        </p:blipFill>
        <p:spPr>
          <a:xfrm>
            <a:off x="2286992" y="3964326"/>
            <a:ext cx="5729490" cy="403476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6" name="Image 2" descr="preencoded.png"/>
          <p:cNvPicPr>
            <a:picLocks noChangeAspect="1"/>
          </p:cNvPicPr>
          <p:nvPr/>
        </p:nvPicPr>
        <p:blipFill>
          <a:blip r:embed="rId4"/>
          <a:stretch>
            <a:fillRect/>
          </a:stretch>
        </p:blipFill>
        <p:spPr>
          <a:xfrm>
            <a:off x="8016482" y="230505"/>
            <a:ext cx="6069330" cy="388429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Text 2"/>
          <p:cNvSpPr/>
          <p:nvPr/>
        </p:nvSpPr>
        <p:spPr>
          <a:xfrm>
            <a:off x="4373047" y="10375940"/>
            <a:ext cx="6069330" cy="740569"/>
          </a:xfrm>
          <a:prstGeom prst="rect">
            <a:avLst/>
          </a:prstGeom>
          <a:noFill/>
          <a:ln/>
        </p:spPr>
        <p:txBody>
          <a:bodyPr wrap="square" lIns="0" tIns="0" rIns="0" bIns="0" rtlCol="0" anchor="t"/>
          <a:lstStyle/>
          <a:p>
            <a:pPr marL="0" indent="0" algn="l">
              <a:lnSpc>
                <a:spcPts val="1150"/>
              </a:lnSpc>
              <a:buNone/>
            </a:pPr>
            <a:r>
              <a:rPr lang="en-US" sz="950" dirty="0">
                <a:solidFill>
                  <a:srgbClr val="E5E0DF"/>
                </a:solidFill>
                <a:latin typeface="Barlow" pitchFamily="34" charset="0"/>
                <a:ea typeface="Barlow" pitchFamily="34" charset="-122"/>
                <a:cs typeface="Barlow" pitchFamily="34" charset="-120"/>
              </a:rPr>
              <a:t>This analysis evaluates the impact of promotional activity on overall sales performance by comparing results between 2011 and 2013.In 2011, the company operated four active promotions and achieved higher revenue and profitability. However, in 2013, despite increasing the number of active promotions to five, both revenues declined by 3% and profit declined by 5%. This indicates that increasing promotional volume did not necessarily improve overall business performance, highlighting the importance of promotional effectiveness rather than quantity.</a:t>
            </a:r>
            <a:endParaRPr lang="en-US" sz="950" dirty="0"/>
          </a:p>
        </p:txBody>
      </p:sp>
      <p:pic>
        <p:nvPicPr>
          <p:cNvPr id="9" name="Image 3" descr="preencoded.png"/>
          <p:cNvPicPr>
            <a:picLocks noChangeAspect="1"/>
          </p:cNvPicPr>
          <p:nvPr/>
        </p:nvPicPr>
        <p:blipFill>
          <a:blip r:embed="rId5"/>
          <a:stretch>
            <a:fillRect/>
          </a:stretch>
        </p:blipFill>
        <p:spPr>
          <a:xfrm>
            <a:off x="4187904" y="11255335"/>
            <a:ext cx="2718435" cy="2000131"/>
          </a:xfrm>
          <a:prstGeom prst="rect">
            <a:avLst/>
          </a:prstGeom>
        </p:spPr>
      </p:pic>
      <p:sp>
        <p:nvSpPr>
          <p:cNvPr id="10" name="Text 4"/>
          <p:cNvSpPr/>
          <p:nvPr/>
        </p:nvSpPr>
        <p:spPr>
          <a:xfrm>
            <a:off x="4187904" y="13324880"/>
            <a:ext cx="6254472" cy="148114"/>
          </a:xfrm>
          <a:prstGeom prst="rect">
            <a:avLst/>
          </a:prstGeom>
          <a:noFill/>
          <a:ln/>
        </p:spPr>
        <p:txBody>
          <a:bodyPr wrap="none" lIns="0" tIns="0" rIns="0" bIns="0" rtlCol="0" anchor="t"/>
          <a:lstStyle/>
          <a:p>
            <a:pPr marL="0" indent="0" algn="l">
              <a:lnSpc>
                <a:spcPts val="1150"/>
              </a:lnSpc>
              <a:buNone/>
            </a:pPr>
            <a:endParaRPr lang="en-US" sz="950" dirty="0"/>
          </a:p>
        </p:txBody>
      </p:sp>
      <p:pic>
        <p:nvPicPr>
          <p:cNvPr id="11" name="Image 4" descr="preencoded.png"/>
          <p:cNvPicPr>
            <a:picLocks noChangeAspect="1"/>
          </p:cNvPicPr>
          <p:nvPr/>
        </p:nvPicPr>
        <p:blipFill>
          <a:blip r:embed="rId6"/>
          <a:stretch>
            <a:fillRect/>
          </a:stretch>
        </p:blipFill>
        <p:spPr>
          <a:xfrm>
            <a:off x="4187904" y="13542407"/>
            <a:ext cx="4028242" cy="2883337"/>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198489"/>
          </a:xfrm>
          <a:prstGeom prst="rect">
            <a:avLst/>
          </a:prstGeom>
        </p:spPr>
      </p:pic>
      <p:sp>
        <p:nvSpPr>
          <p:cNvPr id="3" name="Text 0"/>
          <p:cNvSpPr/>
          <p:nvPr/>
        </p:nvSpPr>
        <p:spPr>
          <a:xfrm>
            <a:off x="306329" y="2339340"/>
            <a:ext cx="6471523" cy="488513"/>
          </a:xfrm>
          <a:prstGeom prst="rect">
            <a:avLst/>
          </a:prstGeom>
          <a:noFill/>
          <a:ln/>
        </p:spPr>
        <p:txBody>
          <a:bodyPr wrap="none" lIns="0" tIns="0" rIns="0" bIns="0" rtlCol="0" anchor="t"/>
          <a:lstStyle/>
          <a:p>
            <a:pPr marL="0" indent="0" algn="l">
              <a:lnSpc>
                <a:spcPts val="3800"/>
              </a:lnSpc>
              <a:buNone/>
            </a:pPr>
            <a:r>
              <a:rPr lang="en-US" sz="3200" b="1" dirty="0">
                <a:solidFill>
                  <a:srgbClr val="F65F62"/>
                </a:solidFill>
                <a:latin typeface="Barlow Medium" pitchFamily="34" charset="0"/>
                <a:ea typeface="Barlow Medium" pitchFamily="34" charset="-122"/>
                <a:cs typeface="Barlow Medium" pitchFamily="34" charset="-120"/>
              </a:rPr>
              <a:t>Advanced Time- Intelligence Analysis</a:t>
            </a:r>
            <a:endParaRPr lang="en-US" sz="3200" dirty="0"/>
          </a:p>
        </p:txBody>
      </p:sp>
      <p:sp>
        <p:nvSpPr>
          <p:cNvPr id="4" name="Text 1"/>
          <p:cNvSpPr/>
          <p:nvPr/>
        </p:nvSpPr>
        <p:spPr>
          <a:xfrm>
            <a:off x="306329" y="3072972"/>
            <a:ext cx="8911352" cy="1204317"/>
          </a:xfrm>
          <a:prstGeom prst="rect">
            <a:avLst/>
          </a:prstGeom>
          <a:noFill/>
          <a:ln/>
        </p:spPr>
        <p:txBody>
          <a:bodyPr wrap="square" lIns="0" tIns="0" rIns="0" bIns="0" rtlCol="0" anchor="t"/>
          <a:lstStyle/>
          <a:p>
            <a:pPr marL="0" indent="0" algn="l">
              <a:lnSpc>
                <a:spcPct val="150000"/>
              </a:lnSpc>
              <a:buNone/>
            </a:pPr>
            <a:r>
              <a:rPr lang="en-US" dirty="0">
                <a:solidFill>
                  <a:srgbClr val="E5E0DF"/>
                </a:solidFill>
                <a:latin typeface="Barlow" pitchFamily="34" charset="0"/>
                <a:ea typeface="Barlow" pitchFamily="34" charset="-122"/>
                <a:cs typeface="Barlow" pitchFamily="34" charset="-120"/>
              </a:rPr>
              <a:t>This dashboard enables dynamic time-based analysis for marketing performance using three calculation modes: YTD, Rolling Time Range, and Custom Period comparison.Users can switch between time logics using interactive buttons. The dashboard dynamically updates Current Clicks, Last Year Clicks, Percentage Change, directional indicators, and a trend line visualization. This approach provides flexible and executive-level insight into marketing performance over time.</a:t>
            </a:r>
            <a:endParaRPr lang="en-US" dirty="0"/>
          </a:p>
        </p:txBody>
      </p:sp>
      <p:pic>
        <p:nvPicPr>
          <p:cNvPr id="5" name="Image 1" descr="preencoded.png"/>
          <p:cNvPicPr>
            <a:picLocks noChangeAspect="1"/>
          </p:cNvPicPr>
          <p:nvPr/>
        </p:nvPicPr>
        <p:blipFill>
          <a:blip r:embed="rId4"/>
          <a:stretch>
            <a:fillRect/>
          </a:stretch>
        </p:blipFill>
        <p:spPr>
          <a:xfrm>
            <a:off x="9404389" y="2948925"/>
            <a:ext cx="4919682" cy="363000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Text 2"/>
          <p:cNvSpPr/>
          <p:nvPr/>
        </p:nvSpPr>
        <p:spPr>
          <a:xfrm>
            <a:off x="2859524" y="6856571"/>
            <a:ext cx="8911352" cy="240863"/>
          </a:xfrm>
          <a:prstGeom prst="rect">
            <a:avLst/>
          </a:prstGeom>
          <a:noFill/>
          <a:ln/>
        </p:spPr>
        <p:txBody>
          <a:bodyPr wrap="none" lIns="0" tIns="0" rIns="0" bIns="0" rtlCol="0" anchor="t"/>
          <a:lstStyle/>
          <a:p>
            <a:pPr marL="0" indent="0" algn="l">
              <a:lnSpc>
                <a:spcPts val="1850"/>
              </a:lnSpc>
              <a:buNone/>
            </a:pPr>
            <a:endParaRPr lang="en-US" sz="1350" dirty="0"/>
          </a:p>
        </p:txBody>
      </p:sp>
      <p:sp>
        <p:nvSpPr>
          <p:cNvPr id="7" name="Text 3"/>
          <p:cNvSpPr/>
          <p:nvPr/>
        </p:nvSpPr>
        <p:spPr>
          <a:xfrm>
            <a:off x="2859524" y="7238286"/>
            <a:ext cx="8911352" cy="240863"/>
          </a:xfrm>
          <a:prstGeom prst="rect">
            <a:avLst/>
          </a:prstGeom>
          <a:noFill/>
          <a:ln/>
        </p:spPr>
        <p:txBody>
          <a:bodyPr wrap="none" lIns="0" tIns="0" rIns="0" bIns="0" rtlCol="0" anchor="t"/>
          <a:lstStyle/>
          <a:p>
            <a:pPr marL="0" indent="0" algn="l">
              <a:lnSpc>
                <a:spcPts val="1850"/>
              </a:lnSpc>
              <a:buNone/>
            </a:pPr>
            <a:endParaRPr lang="en-US" sz="13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57832"/>
          </a:xfrm>
          <a:prstGeom prst="rect">
            <a:avLst/>
          </a:prstGeom>
        </p:spPr>
      </p:pic>
      <p:sp>
        <p:nvSpPr>
          <p:cNvPr id="3" name="Text 0"/>
          <p:cNvSpPr/>
          <p:nvPr/>
        </p:nvSpPr>
        <p:spPr>
          <a:xfrm>
            <a:off x="266029" y="2863810"/>
            <a:ext cx="7785378" cy="590669"/>
          </a:xfrm>
          <a:prstGeom prst="rect">
            <a:avLst/>
          </a:prstGeom>
          <a:noFill/>
          <a:ln/>
        </p:spPr>
        <p:txBody>
          <a:bodyPr wrap="none" lIns="0" tIns="0" rIns="0" bIns="0" rtlCol="0" anchor="t"/>
          <a:lstStyle/>
          <a:p>
            <a:pPr marL="0" indent="0" algn="l">
              <a:lnSpc>
                <a:spcPts val="4650"/>
              </a:lnSpc>
              <a:buNone/>
            </a:pPr>
            <a:r>
              <a:rPr lang="en-US" sz="3200" b="1" dirty="0">
                <a:solidFill>
                  <a:srgbClr val="F65F62"/>
                </a:solidFill>
                <a:latin typeface="Barlow Medium" pitchFamily="34" charset="0"/>
                <a:ea typeface="Barlow Medium" pitchFamily="34" charset="-122"/>
                <a:cs typeface="Barlow Medium" pitchFamily="34" charset="-120"/>
              </a:rPr>
              <a:t>Data Security &amp; Access Control (RLS)</a:t>
            </a:r>
            <a:endParaRPr lang="en-US" sz="3200" dirty="0"/>
          </a:p>
        </p:txBody>
      </p:sp>
      <p:sp>
        <p:nvSpPr>
          <p:cNvPr id="4" name="Text 1"/>
          <p:cNvSpPr/>
          <p:nvPr/>
        </p:nvSpPr>
        <p:spPr>
          <a:xfrm>
            <a:off x="266029" y="3639919"/>
            <a:ext cx="10773251" cy="949762"/>
          </a:xfrm>
          <a:prstGeom prst="rect">
            <a:avLst/>
          </a:prstGeom>
          <a:noFill/>
          <a:ln/>
        </p:spPr>
        <p:txBody>
          <a:bodyPr wrap="square" lIns="0" tIns="0" rIns="0" bIns="0" rtlCol="0" anchor="t"/>
          <a:lstStyle/>
          <a:p>
            <a:pPr marL="0" indent="0" algn="l">
              <a:lnSpc>
                <a:spcPct val="150000"/>
              </a:lnSpc>
              <a:buNone/>
            </a:pPr>
            <a:r>
              <a:rPr lang="en-US" dirty="0">
                <a:solidFill>
                  <a:srgbClr val="E5E0DF"/>
                </a:solidFill>
                <a:latin typeface="Barlow" pitchFamily="34" charset="0"/>
                <a:ea typeface="Barlow" pitchFamily="34" charset="-122"/>
                <a:cs typeface="Barlow" pitchFamily="34" charset="-120"/>
              </a:rPr>
              <a:t>Implementing a robust Row-Level Security (RLS) framework to ensure data confidentiality and integrity. The system dynamically filters data based on user roles, granting Regional Managers access only to their specific territories while maintaining a centralized, secure view for executive leadership.</a:t>
            </a:r>
            <a:endParaRPr lang="en-US" dirty="0"/>
          </a:p>
        </p:txBody>
      </p:sp>
      <p:pic>
        <p:nvPicPr>
          <p:cNvPr id="5" name="Image 1" descr="preencoded.png"/>
          <p:cNvPicPr>
            <a:picLocks noChangeAspect="1"/>
          </p:cNvPicPr>
          <p:nvPr/>
        </p:nvPicPr>
        <p:blipFill>
          <a:blip r:embed="rId4"/>
          <a:stretch>
            <a:fillRect/>
          </a:stretch>
        </p:blipFill>
        <p:spPr>
          <a:xfrm>
            <a:off x="8431481" y="4589681"/>
            <a:ext cx="6115792" cy="350928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330069" y="211541"/>
            <a:ext cx="7384733" cy="578168"/>
          </a:xfrm>
          <a:prstGeom prst="rect">
            <a:avLst/>
          </a:prstGeom>
          <a:noFill/>
          <a:ln/>
        </p:spPr>
        <p:txBody>
          <a:bodyPr wrap="none" lIns="0" tIns="0" rIns="0" bIns="0" rtlCol="0" anchor="t"/>
          <a:lstStyle/>
          <a:p>
            <a:pPr marL="0" indent="0" algn="l">
              <a:lnSpc>
                <a:spcPts val="4550"/>
              </a:lnSpc>
              <a:buNone/>
            </a:pPr>
            <a:r>
              <a:rPr lang="en-US" sz="3600" b="1" dirty="0">
                <a:solidFill>
                  <a:srgbClr val="F65F62"/>
                </a:solidFill>
                <a:latin typeface="Barlow Medium" pitchFamily="34" charset="0"/>
                <a:ea typeface="Barlow Medium" pitchFamily="34" charset="-122"/>
                <a:cs typeface="Barlow Medium" pitchFamily="34" charset="-120"/>
              </a:rPr>
              <a:t>Recommendations &amp; Future Actions</a:t>
            </a:r>
            <a:endParaRPr lang="en-US" sz="3600" dirty="0"/>
          </a:p>
        </p:txBody>
      </p:sp>
      <p:sp>
        <p:nvSpPr>
          <p:cNvPr id="3" name="Text 1"/>
          <p:cNvSpPr/>
          <p:nvPr/>
        </p:nvSpPr>
        <p:spPr>
          <a:xfrm>
            <a:off x="414694" y="1036892"/>
            <a:ext cx="3254693" cy="288965"/>
          </a:xfrm>
          <a:prstGeom prst="rect">
            <a:avLst/>
          </a:prstGeom>
          <a:noFill/>
          <a:ln/>
        </p:spPr>
        <p:txBody>
          <a:bodyPr wrap="none" lIns="0" tIns="0" rIns="0" bIns="0" rtlCol="0" anchor="t"/>
          <a:lstStyle/>
          <a:p>
            <a:pPr marL="285750" indent="-285750" algn="l">
              <a:lnSpc>
                <a:spcPts val="2250"/>
              </a:lnSpc>
              <a:buFont typeface="Arial" panose="020B0604020202020204" pitchFamily="34" charset="0"/>
              <a:buChar char="•"/>
            </a:pPr>
            <a:r>
              <a:rPr lang="en-US" sz="1800" b="1" dirty="0">
                <a:solidFill>
                  <a:srgbClr val="FFFFFF"/>
                </a:solidFill>
                <a:latin typeface="Barlow Medium" pitchFamily="34" charset="0"/>
                <a:ea typeface="Barlow Medium" pitchFamily="34" charset="-122"/>
                <a:cs typeface="Barlow Medium" pitchFamily="34" charset="-120"/>
              </a:rPr>
              <a:t>Promotion Impact (2011 vs 2013)</a:t>
            </a:r>
            <a:endParaRPr lang="en-US" sz="1800" dirty="0"/>
          </a:p>
        </p:txBody>
      </p:sp>
      <p:sp>
        <p:nvSpPr>
          <p:cNvPr id="4" name="Text 2"/>
          <p:cNvSpPr/>
          <p:nvPr/>
        </p:nvSpPr>
        <p:spPr>
          <a:xfrm>
            <a:off x="1745990" y="1619940"/>
            <a:ext cx="10546199" cy="1227296"/>
          </a:xfrm>
          <a:prstGeom prst="rect">
            <a:avLst/>
          </a:prstGeom>
          <a:noFill/>
          <a:ln/>
        </p:spPr>
        <p:txBody>
          <a:bodyPr wrap="square" lIns="0" tIns="0" rIns="0" bIns="0" rtlCol="0" anchor="t"/>
          <a:lstStyle/>
          <a:p>
            <a:pPr marL="0" indent="0" algn="l">
              <a:lnSpc>
                <a:spcPts val="2400"/>
              </a:lnSpc>
              <a:buNone/>
            </a:pPr>
            <a:r>
              <a:rPr lang="en-US" dirty="0">
                <a:solidFill>
                  <a:srgbClr val="E5E0DF"/>
                </a:solidFill>
                <a:latin typeface="Barlow" pitchFamily="34" charset="0"/>
                <a:ea typeface="Barlow" pitchFamily="34" charset="-122"/>
                <a:cs typeface="Barlow" pitchFamily="34" charset="-120"/>
              </a:rPr>
              <a:t>The analysis indicates that increasing the number of promotions does not necessarily lead to higher revenue or profitability. Therefore, management should focus on designing targeted, high-impact promotional campaigns rather than increasing promotional volume. Future actions should include analyzing customer response behavior, measuring campaign ROI, and optimizing promotional cost efficiency to ensure sustainable revenue growth.</a:t>
            </a:r>
            <a:endParaRPr lang="en-US" dirty="0"/>
          </a:p>
        </p:txBody>
      </p:sp>
      <p:sp>
        <p:nvSpPr>
          <p:cNvPr id="5" name="Text 3"/>
          <p:cNvSpPr/>
          <p:nvPr/>
        </p:nvSpPr>
        <p:spPr>
          <a:xfrm>
            <a:off x="236992" y="3536335"/>
            <a:ext cx="5752862" cy="288965"/>
          </a:xfrm>
          <a:prstGeom prst="rect">
            <a:avLst/>
          </a:prstGeom>
          <a:noFill/>
          <a:ln/>
        </p:spPr>
        <p:txBody>
          <a:bodyPr wrap="none" lIns="0" tIns="0" rIns="0" bIns="0" rtlCol="0" anchor="t"/>
          <a:lstStyle/>
          <a:p>
            <a:pPr marL="285750" indent="-285750" algn="l">
              <a:lnSpc>
                <a:spcPts val="2250"/>
              </a:lnSpc>
              <a:buFont typeface="Arial" panose="020B0604020202020204" pitchFamily="34" charset="0"/>
              <a:buChar char="•"/>
            </a:pPr>
            <a:r>
              <a:rPr lang="en-US" sz="1800" b="1" dirty="0">
                <a:solidFill>
                  <a:srgbClr val="FFFFFF"/>
                </a:solidFill>
                <a:latin typeface="Barlow Medium" pitchFamily="34" charset="0"/>
                <a:ea typeface="Barlow Medium" pitchFamily="34" charset="-122"/>
                <a:cs typeface="Barlow Medium" pitchFamily="34" charset="-120"/>
              </a:rPr>
              <a:t> KPI Regional Comparison (Asia vs North America – 2013)</a:t>
            </a:r>
            <a:endParaRPr lang="en-US" sz="1800" dirty="0"/>
          </a:p>
        </p:txBody>
      </p:sp>
      <p:sp>
        <p:nvSpPr>
          <p:cNvPr id="6" name="Text 4"/>
          <p:cNvSpPr/>
          <p:nvPr/>
        </p:nvSpPr>
        <p:spPr>
          <a:xfrm>
            <a:off x="1745989" y="4024000"/>
            <a:ext cx="10546199" cy="1227296"/>
          </a:xfrm>
          <a:prstGeom prst="rect">
            <a:avLst/>
          </a:prstGeom>
          <a:noFill/>
          <a:ln/>
        </p:spPr>
        <p:txBody>
          <a:bodyPr wrap="square" lIns="0" tIns="0" rIns="0" bIns="0" rtlCol="0" anchor="t"/>
          <a:lstStyle/>
          <a:p>
            <a:pPr marL="0" indent="0" algn="l">
              <a:lnSpc>
                <a:spcPts val="2400"/>
              </a:lnSpc>
              <a:buNone/>
            </a:pPr>
            <a:r>
              <a:rPr lang="en-US" dirty="0">
                <a:solidFill>
                  <a:srgbClr val="E5E0DF"/>
                </a:solidFill>
                <a:latin typeface="Barlow" pitchFamily="34" charset="0"/>
                <a:ea typeface="Barlow" pitchFamily="34" charset="-122"/>
                <a:cs typeface="Barlow" pitchFamily="34" charset="-120"/>
              </a:rPr>
              <a:t>Since KPI underperformance appears to be region-specific, management should conduct a detailed regional performance review for North America. Future actions should include benchmarking North America against Asia, improving cost control strategies, reassessing pricing policies, and identifying operational inefficiencies affecting profitability and margin performance.</a:t>
            </a:r>
            <a:endParaRPr lang="en-US" dirty="0"/>
          </a:p>
        </p:txBody>
      </p:sp>
      <p:sp>
        <p:nvSpPr>
          <p:cNvPr id="7" name="Text 5"/>
          <p:cNvSpPr/>
          <p:nvPr/>
        </p:nvSpPr>
        <p:spPr>
          <a:xfrm>
            <a:off x="378557" y="5604688"/>
            <a:ext cx="2734866" cy="288965"/>
          </a:xfrm>
          <a:prstGeom prst="rect">
            <a:avLst/>
          </a:prstGeom>
          <a:noFill/>
          <a:ln/>
        </p:spPr>
        <p:txBody>
          <a:bodyPr wrap="none" lIns="0" tIns="0" rIns="0" bIns="0" rtlCol="0" anchor="t"/>
          <a:lstStyle/>
          <a:p>
            <a:pPr marL="285750" indent="-285750" algn="l">
              <a:lnSpc>
                <a:spcPts val="2250"/>
              </a:lnSpc>
              <a:buFont typeface="Arial" panose="020B0604020202020204" pitchFamily="34" charset="0"/>
              <a:buChar char="•"/>
            </a:pPr>
            <a:r>
              <a:rPr lang="en-US" sz="1800" b="1" dirty="0">
                <a:solidFill>
                  <a:srgbClr val="FFFFFF"/>
                </a:solidFill>
                <a:latin typeface="Barlow Medium" pitchFamily="34" charset="0"/>
                <a:ea typeface="Barlow Medium" pitchFamily="34" charset="-122"/>
                <a:cs typeface="Barlow Medium" pitchFamily="34" charset="-120"/>
              </a:rPr>
              <a:t>Dynamic Time Intelligence </a:t>
            </a:r>
            <a:endParaRPr lang="en-US" sz="1800" dirty="0"/>
          </a:p>
        </p:txBody>
      </p:sp>
      <p:sp>
        <p:nvSpPr>
          <p:cNvPr id="8" name="Text 6"/>
          <p:cNvSpPr/>
          <p:nvPr/>
        </p:nvSpPr>
        <p:spPr>
          <a:xfrm>
            <a:off x="1745988" y="6207560"/>
            <a:ext cx="10546199" cy="1227296"/>
          </a:xfrm>
          <a:prstGeom prst="rect">
            <a:avLst/>
          </a:prstGeom>
          <a:noFill/>
          <a:ln/>
        </p:spPr>
        <p:txBody>
          <a:bodyPr wrap="square" lIns="0" tIns="0" rIns="0" bIns="0" rtlCol="0" anchor="t"/>
          <a:lstStyle/>
          <a:p>
            <a:pPr marL="0" indent="0" algn="l">
              <a:lnSpc>
                <a:spcPts val="2400"/>
              </a:lnSpc>
              <a:buNone/>
            </a:pPr>
            <a:r>
              <a:rPr lang="en-US" dirty="0">
                <a:solidFill>
                  <a:srgbClr val="E5E0DF"/>
                </a:solidFill>
                <a:latin typeface="Barlow" pitchFamily="34" charset="0"/>
                <a:ea typeface="Barlow" pitchFamily="34" charset="-122"/>
                <a:cs typeface="Barlow" pitchFamily="34" charset="-120"/>
              </a:rPr>
              <a:t>Marketing performance varies depending on the selected time perspective. Therefore, decision-makers should evaluate both short-term and long-term performance trends before taking strategic action. Future actions should include deeper investigation of negative custom-period results, continuous monitoring of rolling trends, and aligning marketing strategies with long-term growth objectives.</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71532" y="404976"/>
            <a:ext cx="5486400" cy="685800"/>
          </a:xfrm>
          <a:prstGeom prst="rect">
            <a:avLst/>
          </a:prstGeom>
          <a:noFill/>
          <a:ln/>
        </p:spPr>
        <p:txBody>
          <a:bodyPr wrap="none" lIns="0" tIns="0" rIns="0" bIns="0" rtlCol="0" anchor="t"/>
          <a:lstStyle/>
          <a:p>
            <a:pPr marL="0" indent="0" algn="l">
              <a:lnSpc>
                <a:spcPts val="5400"/>
              </a:lnSpc>
              <a:buNone/>
            </a:pPr>
            <a:r>
              <a:rPr lang="en-US" sz="4300" b="1" dirty="0">
                <a:solidFill>
                  <a:srgbClr val="F65F62"/>
                </a:solidFill>
                <a:latin typeface="Barlow Medium" pitchFamily="34" charset="0"/>
                <a:ea typeface="Barlow Medium" pitchFamily="34" charset="-122"/>
                <a:cs typeface="Barlow Medium" pitchFamily="34" charset="-120"/>
              </a:rPr>
              <a:t>AGENDA</a:t>
            </a:r>
            <a:endParaRPr lang="en-US" sz="4300" dirty="0"/>
          </a:p>
        </p:txBody>
      </p:sp>
      <p:sp>
        <p:nvSpPr>
          <p:cNvPr id="4" name="Text 1"/>
          <p:cNvSpPr/>
          <p:nvPr/>
        </p:nvSpPr>
        <p:spPr>
          <a:xfrm>
            <a:off x="671532" y="1316681"/>
            <a:ext cx="7415927" cy="4246007"/>
          </a:xfrm>
          <a:prstGeom prst="rect">
            <a:avLst/>
          </a:prstGeom>
          <a:noFill/>
          <a:ln/>
        </p:spPr>
        <p:txBody>
          <a:bodyPr wrap="square" lIns="0" tIns="0" rIns="0" bIns="0" rtlCol="0" anchor="t"/>
          <a:lstStyle/>
          <a:p>
            <a:pPr marL="342900" indent="-342900" algn="l">
              <a:lnSpc>
                <a:spcPct val="150000"/>
              </a:lnSpc>
              <a:buSzPct val="100000"/>
              <a:buChar char="•"/>
            </a:pPr>
            <a:r>
              <a:rPr lang="en-US" sz="2800" dirty="0">
                <a:solidFill>
                  <a:srgbClr val="E5E0DF"/>
                </a:solidFill>
                <a:latin typeface="Barlow" pitchFamily="34" charset="0"/>
                <a:ea typeface="Barlow" pitchFamily="34" charset="-122"/>
                <a:cs typeface="Barlow" pitchFamily="34" charset="-120"/>
              </a:rPr>
              <a:t>Executive Sales Overview (C-Level)</a:t>
            </a:r>
            <a:endParaRPr lang="en-US" sz="2800" dirty="0"/>
          </a:p>
          <a:p>
            <a:pPr marL="342900" indent="-342900" algn="l">
              <a:lnSpc>
                <a:spcPct val="150000"/>
              </a:lnSpc>
              <a:buSzPct val="100000"/>
              <a:buChar char="•"/>
            </a:pPr>
            <a:r>
              <a:rPr lang="en-US" sz="2800" dirty="0">
                <a:solidFill>
                  <a:srgbClr val="E5E0DF"/>
                </a:solidFill>
                <a:latin typeface="Barlow" pitchFamily="34" charset="0"/>
                <a:ea typeface="Barlow" pitchFamily="34" charset="-122"/>
                <a:cs typeface="Barlow" pitchFamily="34" charset="-120"/>
              </a:rPr>
              <a:t>Operational Sales Performance</a:t>
            </a:r>
            <a:endParaRPr lang="en-US" sz="2800" dirty="0"/>
          </a:p>
          <a:p>
            <a:pPr marL="342900" indent="-342900" algn="l">
              <a:lnSpc>
                <a:spcPct val="150000"/>
              </a:lnSpc>
              <a:buSzPct val="100000"/>
              <a:buChar char="•"/>
            </a:pPr>
            <a:r>
              <a:rPr lang="en-US" sz="2800" dirty="0">
                <a:solidFill>
                  <a:srgbClr val="E5E0DF"/>
                </a:solidFill>
                <a:latin typeface="Barlow" pitchFamily="34" charset="0"/>
                <a:ea typeface="Barlow" pitchFamily="34" charset="-122"/>
                <a:cs typeface="Barlow" pitchFamily="34" charset="-120"/>
              </a:rPr>
              <a:t>Strategic KPI Tracking &amp; Targets</a:t>
            </a:r>
            <a:endParaRPr lang="en-US" sz="2800" dirty="0"/>
          </a:p>
          <a:p>
            <a:pPr marL="342900" indent="-342900" algn="l">
              <a:lnSpc>
                <a:spcPct val="150000"/>
              </a:lnSpc>
              <a:buSzPct val="100000"/>
              <a:buChar char="•"/>
            </a:pPr>
            <a:r>
              <a:rPr lang="en-US" sz="2800" dirty="0">
                <a:solidFill>
                  <a:srgbClr val="E5E0DF"/>
                </a:solidFill>
                <a:latin typeface="Barlow" pitchFamily="34" charset="0"/>
                <a:ea typeface="Barlow" pitchFamily="34" charset="-122"/>
                <a:cs typeface="Barlow" pitchFamily="34" charset="-120"/>
              </a:rPr>
              <a:t>Advanced Time-Intelligence Analysis</a:t>
            </a:r>
            <a:endParaRPr lang="en-US" sz="2800" dirty="0"/>
          </a:p>
          <a:p>
            <a:pPr marL="342900" indent="-342900" algn="l">
              <a:lnSpc>
                <a:spcPct val="150000"/>
              </a:lnSpc>
              <a:buSzPct val="100000"/>
              <a:buChar char="•"/>
            </a:pPr>
            <a:r>
              <a:rPr lang="en-US" sz="2800" dirty="0">
                <a:solidFill>
                  <a:srgbClr val="E5E0DF"/>
                </a:solidFill>
                <a:latin typeface="Barlow" pitchFamily="34" charset="0"/>
                <a:ea typeface="Barlow" pitchFamily="34" charset="-122"/>
                <a:cs typeface="Barlow" pitchFamily="34" charset="-120"/>
              </a:rPr>
              <a:t>Regional &amp; Global Sales Drill-down</a:t>
            </a:r>
            <a:endParaRPr lang="en-US" sz="2800" dirty="0"/>
          </a:p>
          <a:p>
            <a:pPr marL="342900" indent="-342900" algn="l">
              <a:lnSpc>
                <a:spcPct val="150000"/>
              </a:lnSpc>
              <a:buSzPct val="100000"/>
              <a:buChar char="•"/>
            </a:pPr>
            <a:r>
              <a:rPr lang="en-US" sz="2800" dirty="0">
                <a:solidFill>
                  <a:srgbClr val="E5E0DF"/>
                </a:solidFill>
                <a:latin typeface="Barlow" pitchFamily="34" charset="0"/>
                <a:ea typeface="Barlow" pitchFamily="34" charset="-122"/>
                <a:cs typeface="Barlow" pitchFamily="34" charset="-120"/>
              </a:rPr>
              <a:t>Future Delivery Forecast Analysis</a:t>
            </a:r>
            <a:endParaRPr lang="en-US" sz="2800" dirty="0"/>
          </a:p>
          <a:p>
            <a:pPr marL="342900" indent="-342900" algn="l">
              <a:lnSpc>
                <a:spcPct val="150000"/>
              </a:lnSpc>
              <a:buSzPct val="100000"/>
              <a:buChar char="•"/>
            </a:pPr>
            <a:r>
              <a:rPr lang="en-US" sz="2800" dirty="0">
                <a:solidFill>
                  <a:srgbClr val="E5E0DF"/>
                </a:solidFill>
                <a:latin typeface="Barlow" pitchFamily="34" charset="0"/>
                <a:ea typeface="Barlow" pitchFamily="34" charset="-122"/>
                <a:cs typeface="Barlow" pitchFamily="34" charset="-120"/>
              </a:rPr>
              <a:t>Category &amp; Promotion Insights</a:t>
            </a:r>
            <a:endParaRPr lang="en-US" sz="2800" dirty="0"/>
          </a:p>
          <a:p>
            <a:pPr marL="342900" indent="-342900" algn="l">
              <a:lnSpc>
                <a:spcPct val="150000"/>
              </a:lnSpc>
              <a:buSzPct val="100000"/>
              <a:buChar char="•"/>
            </a:pPr>
            <a:r>
              <a:rPr lang="en-US" sz="2800" dirty="0">
                <a:solidFill>
                  <a:srgbClr val="E5E0DF"/>
                </a:solidFill>
                <a:latin typeface="Barlow" pitchFamily="34" charset="0"/>
                <a:ea typeface="Barlow" pitchFamily="34" charset="-122"/>
                <a:cs typeface="Barlow" pitchFamily="34" charset="-120"/>
              </a:rPr>
              <a:t>Data Security &amp; Access Control (RLS)</a:t>
            </a:r>
            <a:endParaRPr lang="en-US" sz="2800" dirty="0"/>
          </a:p>
          <a:p>
            <a:pPr marL="342900" indent="-342900" algn="l">
              <a:lnSpc>
                <a:spcPct val="150000"/>
              </a:lnSpc>
              <a:buSzPct val="100000"/>
              <a:buChar char="•"/>
            </a:pPr>
            <a:r>
              <a:rPr lang="en-US" sz="2800" dirty="0">
                <a:solidFill>
                  <a:srgbClr val="E5E0DF"/>
                </a:solidFill>
                <a:latin typeface="Barlow" pitchFamily="34" charset="0"/>
                <a:ea typeface="Barlow" pitchFamily="34" charset="-122"/>
                <a:cs typeface="Barlow" pitchFamily="34" charset="-120"/>
              </a:rPr>
              <a:t>Recommendations &amp; Future Actions</a:t>
            </a:r>
            <a:endParaRPr lang="en-US" sz="2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358792" y="439567"/>
            <a:ext cx="4540448" cy="364331"/>
          </a:xfrm>
          <a:prstGeom prst="rect">
            <a:avLst/>
          </a:prstGeom>
          <a:noFill/>
          <a:ln/>
        </p:spPr>
        <p:txBody>
          <a:bodyPr wrap="none" lIns="0" tIns="0" rIns="0" bIns="0" rtlCol="0" anchor="t"/>
          <a:lstStyle/>
          <a:p>
            <a:pPr marL="0" indent="0" algn="l">
              <a:lnSpc>
                <a:spcPts val="2850"/>
              </a:lnSpc>
              <a:buNone/>
            </a:pPr>
            <a:r>
              <a:rPr lang="en-US" sz="3200" b="1" dirty="0">
                <a:solidFill>
                  <a:srgbClr val="F65F62"/>
                </a:solidFill>
                <a:latin typeface="Barlow Medium" pitchFamily="34" charset="0"/>
                <a:ea typeface="Barlow Medium" pitchFamily="34" charset="-122"/>
                <a:cs typeface="Barlow Medium" pitchFamily="34" charset="-120"/>
              </a:rPr>
              <a:t>Executive Sales Overview (C-Level</a:t>
            </a:r>
            <a:r>
              <a:rPr lang="en-US" sz="2250" b="1" dirty="0">
                <a:solidFill>
                  <a:srgbClr val="F65F62"/>
                </a:solidFill>
                <a:latin typeface="Barlow Medium" pitchFamily="34" charset="0"/>
                <a:ea typeface="Barlow Medium" pitchFamily="34" charset="-122"/>
                <a:cs typeface="Barlow Medium" pitchFamily="34" charset="-120"/>
              </a:rPr>
              <a:t>)</a:t>
            </a:r>
            <a:endParaRPr lang="en-US" sz="2250" dirty="0"/>
          </a:p>
        </p:txBody>
      </p:sp>
      <p:sp>
        <p:nvSpPr>
          <p:cNvPr id="3" name="Text 1"/>
          <p:cNvSpPr/>
          <p:nvPr/>
        </p:nvSpPr>
        <p:spPr>
          <a:xfrm>
            <a:off x="358792" y="943202"/>
            <a:ext cx="6645116" cy="160615"/>
          </a:xfrm>
          <a:prstGeom prst="rect">
            <a:avLst/>
          </a:prstGeom>
          <a:noFill/>
          <a:ln/>
        </p:spPr>
        <p:txBody>
          <a:bodyPr wrap="none" lIns="0" tIns="0" rIns="0" bIns="0" rtlCol="0" anchor="t"/>
          <a:lstStyle/>
          <a:p>
            <a:pPr marL="342900" indent="-342900" algn="l">
              <a:lnSpc>
                <a:spcPts val="1250"/>
              </a:lnSpc>
              <a:buSzPct val="100000"/>
              <a:buChar char="•"/>
            </a:pPr>
            <a:r>
              <a:rPr lang="en-US" sz="1400" dirty="0">
                <a:solidFill>
                  <a:srgbClr val="E5E0DF"/>
                </a:solidFill>
                <a:ea typeface="Barlow" pitchFamily="34" charset="-122"/>
                <a:cs typeface="Barlow" pitchFamily="34" charset="-120"/>
              </a:rPr>
              <a:t>Uncovering the stories hidden in sales data to drive smarter, faster business decisions.</a:t>
            </a:r>
            <a:endParaRPr lang="en-US" sz="1400" dirty="0"/>
          </a:p>
        </p:txBody>
      </p:sp>
      <p:sp>
        <p:nvSpPr>
          <p:cNvPr id="4" name="Shape 2"/>
          <p:cNvSpPr/>
          <p:nvPr/>
        </p:nvSpPr>
        <p:spPr>
          <a:xfrm>
            <a:off x="358792" y="1182160"/>
            <a:ext cx="2168604" cy="1387316"/>
          </a:xfrm>
          <a:prstGeom prst="roundRect">
            <a:avLst>
              <a:gd name="adj" fmla="val 3971"/>
            </a:avLst>
          </a:prstGeom>
          <a:solidFill>
            <a:srgbClr val="790709"/>
          </a:solidFill>
          <a:ln w="7620">
            <a:solidFill>
              <a:srgbClr val="922022"/>
            </a:solidFill>
            <a:prstDash val="solid"/>
          </a:ln>
        </p:spPr>
        <p:txBody>
          <a:bodyPr/>
          <a:lstStyle/>
          <a:p>
            <a:endParaRPr lang="en-GB"/>
          </a:p>
        </p:txBody>
      </p:sp>
      <p:sp>
        <p:nvSpPr>
          <p:cNvPr id="5" name="Text 3"/>
          <p:cNvSpPr/>
          <p:nvPr/>
        </p:nvSpPr>
        <p:spPr>
          <a:xfrm>
            <a:off x="4131350" y="1897261"/>
            <a:ext cx="1891189" cy="160615"/>
          </a:xfrm>
          <a:prstGeom prst="rect">
            <a:avLst/>
          </a:prstGeom>
          <a:noFill/>
          <a:ln/>
        </p:spPr>
        <p:txBody>
          <a:bodyPr wrap="none" lIns="0" tIns="0" rIns="0" bIns="0" rtlCol="0" anchor="t"/>
          <a:lstStyle/>
          <a:p>
            <a:pPr marL="0" indent="0" algn="l">
              <a:lnSpc>
                <a:spcPts val="1250"/>
              </a:lnSpc>
              <a:buNone/>
            </a:pPr>
            <a:endParaRPr lang="en-US" sz="1000" dirty="0"/>
          </a:p>
        </p:txBody>
      </p:sp>
      <p:sp>
        <p:nvSpPr>
          <p:cNvPr id="6" name="Text 4"/>
          <p:cNvSpPr/>
          <p:nvPr/>
        </p:nvSpPr>
        <p:spPr>
          <a:xfrm>
            <a:off x="497500" y="1523274"/>
            <a:ext cx="1891189" cy="502682"/>
          </a:xfrm>
          <a:prstGeom prst="rect">
            <a:avLst/>
          </a:prstGeom>
          <a:noFill/>
          <a:ln/>
        </p:spPr>
        <p:txBody>
          <a:bodyPr wrap="none" lIns="0" tIns="0" rIns="0" bIns="0" rtlCol="0" anchor="t"/>
          <a:lstStyle/>
          <a:p>
            <a:pPr marL="0" indent="0" algn="ctr">
              <a:lnSpc>
                <a:spcPts val="3950"/>
              </a:lnSpc>
              <a:buNone/>
            </a:pPr>
            <a:r>
              <a:rPr lang="en-US" sz="3150" dirty="0">
                <a:solidFill>
                  <a:srgbClr val="E5E0DF"/>
                </a:solidFill>
                <a:latin typeface="Barlow Medium" pitchFamily="34" charset="0"/>
                <a:ea typeface="Barlow Medium" pitchFamily="34" charset="-122"/>
                <a:cs typeface="Barlow Medium" pitchFamily="34" charset="-120"/>
              </a:rPr>
              <a:t>$8,341M</a:t>
            </a:r>
            <a:endParaRPr lang="en-US" sz="3150" dirty="0"/>
          </a:p>
        </p:txBody>
      </p:sp>
      <p:sp>
        <p:nvSpPr>
          <p:cNvPr id="7" name="Text 5"/>
          <p:cNvSpPr/>
          <p:nvPr/>
        </p:nvSpPr>
        <p:spPr>
          <a:xfrm>
            <a:off x="497500" y="2067747"/>
            <a:ext cx="1891189" cy="160615"/>
          </a:xfrm>
          <a:prstGeom prst="rect">
            <a:avLst/>
          </a:prstGeom>
          <a:noFill/>
          <a:ln/>
        </p:spPr>
        <p:txBody>
          <a:bodyPr wrap="none" lIns="0" tIns="0" rIns="0" bIns="0" rtlCol="0" anchor="t"/>
          <a:lstStyle/>
          <a:p>
            <a:pPr marL="0" indent="0" algn="ctr">
              <a:lnSpc>
                <a:spcPts val="1250"/>
              </a:lnSpc>
              <a:buNone/>
            </a:pPr>
            <a:r>
              <a:rPr lang="en-US" sz="1000" dirty="0">
                <a:solidFill>
                  <a:srgbClr val="E5E0DF"/>
                </a:solidFill>
                <a:latin typeface="Barlow" pitchFamily="34" charset="0"/>
                <a:ea typeface="Barlow" pitchFamily="34" charset="-122"/>
                <a:cs typeface="Barlow" pitchFamily="34" charset="-120"/>
              </a:rPr>
              <a:t>Total Sales </a:t>
            </a:r>
            <a:endParaRPr lang="en-US" sz="1000" dirty="0"/>
          </a:p>
        </p:txBody>
      </p:sp>
      <p:sp>
        <p:nvSpPr>
          <p:cNvPr id="8" name="Shape 6"/>
          <p:cNvSpPr/>
          <p:nvPr/>
        </p:nvSpPr>
        <p:spPr>
          <a:xfrm>
            <a:off x="2597048" y="1182160"/>
            <a:ext cx="2168604" cy="1387316"/>
          </a:xfrm>
          <a:prstGeom prst="roundRect">
            <a:avLst>
              <a:gd name="adj" fmla="val 3971"/>
            </a:avLst>
          </a:prstGeom>
          <a:solidFill>
            <a:srgbClr val="790709"/>
          </a:solidFill>
          <a:ln w="7620">
            <a:solidFill>
              <a:srgbClr val="922022"/>
            </a:solidFill>
            <a:prstDash val="solid"/>
          </a:ln>
        </p:spPr>
        <p:txBody>
          <a:bodyPr/>
          <a:lstStyle/>
          <a:p>
            <a:endParaRPr lang="en-GB"/>
          </a:p>
        </p:txBody>
      </p:sp>
      <p:sp>
        <p:nvSpPr>
          <p:cNvPr id="9" name="Text 7"/>
          <p:cNvSpPr/>
          <p:nvPr/>
        </p:nvSpPr>
        <p:spPr>
          <a:xfrm>
            <a:off x="6369606" y="1897261"/>
            <a:ext cx="1891189" cy="160615"/>
          </a:xfrm>
          <a:prstGeom prst="rect">
            <a:avLst/>
          </a:prstGeom>
          <a:noFill/>
          <a:ln/>
        </p:spPr>
        <p:txBody>
          <a:bodyPr wrap="none" lIns="0" tIns="0" rIns="0" bIns="0" rtlCol="0" anchor="t"/>
          <a:lstStyle/>
          <a:p>
            <a:pPr marL="0" indent="0" algn="l">
              <a:lnSpc>
                <a:spcPts val="1250"/>
              </a:lnSpc>
              <a:buNone/>
            </a:pPr>
            <a:endParaRPr lang="en-US" sz="1000" dirty="0"/>
          </a:p>
        </p:txBody>
      </p:sp>
      <p:sp>
        <p:nvSpPr>
          <p:cNvPr id="10" name="Text 8"/>
          <p:cNvSpPr/>
          <p:nvPr/>
        </p:nvSpPr>
        <p:spPr>
          <a:xfrm>
            <a:off x="2735756" y="1523274"/>
            <a:ext cx="1891189" cy="502682"/>
          </a:xfrm>
          <a:prstGeom prst="rect">
            <a:avLst/>
          </a:prstGeom>
          <a:noFill/>
          <a:ln/>
        </p:spPr>
        <p:txBody>
          <a:bodyPr wrap="none" lIns="0" tIns="0" rIns="0" bIns="0" rtlCol="0" anchor="t"/>
          <a:lstStyle/>
          <a:p>
            <a:pPr marL="0" indent="0" algn="ctr">
              <a:lnSpc>
                <a:spcPts val="3950"/>
              </a:lnSpc>
              <a:buNone/>
            </a:pPr>
            <a:r>
              <a:rPr lang="en-US" sz="3150" dirty="0">
                <a:solidFill>
                  <a:srgbClr val="E5E0DF"/>
                </a:solidFill>
                <a:latin typeface="Barlow Medium" pitchFamily="34" charset="0"/>
                <a:ea typeface="Barlow Medium" pitchFamily="34" charset="-122"/>
                <a:cs typeface="Barlow Medium" pitchFamily="34" charset="-120"/>
              </a:rPr>
              <a:t>$4,789M</a:t>
            </a:r>
            <a:endParaRPr lang="en-US" sz="3150" dirty="0"/>
          </a:p>
        </p:txBody>
      </p:sp>
      <p:sp>
        <p:nvSpPr>
          <p:cNvPr id="11" name="Text 9"/>
          <p:cNvSpPr/>
          <p:nvPr/>
        </p:nvSpPr>
        <p:spPr>
          <a:xfrm>
            <a:off x="2735756" y="2067747"/>
            <a:ext cx="1891189" cy="160615"/>
          </a:xfrm>
          <a:prstGeom prst="rect">
            <a:avLst/>
          </a:prstGeom>
          <a:noFill/>
          <a:ln/>
        </p:spPr>
        <p:txBody>
          <a:bodyPr wrap="none" lIns="0" tIns="0" rIns="0" bIns="0" rtlCol="0" anchor="t"/>
          <a:lstStyle/>
          <a:p>
            <a:pPr marL="0" indent="0" algn="ctr">
              <a:lnSpc>
                <a:spcPts val="1250"/>
              </a:lnSpc>
              <a:buNone/>
            </a:pPr>
            <a:r>
              <a:rPr lang="en-US" sz="1000" dirty="0">
                <a:solidFill>
                  <a:srgbClr val="E5E0DF"/>
                </a:solidFill>
                <a:latin typeface="Barlow" pitchFamily="34" charset="0"/>
                <a:ea typeface="Barlow" pitchFamily="34" charset="-122"/>
                <a:cs typeface="Barlow" pitchFamily="34" charset="-120"/>
              </a:rPr>
              <a:t>Total Profit  </a:t>
            </a:r>
            <a:endParaRPr lang="en-US" sz="1000" dirty="0"/>
          </a:p>
        </p:txBody>
      </p:sp>
      <p:sp>
        <p:nvSpPr>
          <p:cNvPr id="12" name="Shape 10"/>
          <p:cNvSpPr/>
          <p:nvPr/>
        </p:nvSpPr>
        <p:spPr>
          <a:xfrm>
            <a:off x="4835304" y="1182160"/>
            <a:ext cx="2168604" cy="1387316"/>
          </a:xfrm>
          <a:prstGeom prst="roundRect">
            <a:avLst>
              <a:gd name="adj" fmla="val 3971"/>
            </a:avLst>
          </a:prstGeom>
          <a:solidFill>
            <a:srgbClr val="790709"/>
          </a:solidFill>
          <a:ln w="7620">
            <a:solidFill>
              <a:srgbClr val="922022"/>
            </a:solidFill>
            <a:prstDash val="solid"/>
          </a:ln>
        </p:spPr>
        <p:txBody>
          <a:bodyPr/>
          <a:lstStyle/>
          <a:p>
            <a:endParaRPr lang="en-GB"/>
          </a:p>
        </p:txBody>
      </p:sp>
      <p:sp>
        <p:nvSpPr>
          <p:cNvPr id="13" name="Text 11"/>
          <p:cNvSpPr/>
          <p:nvPr/>
        </p:nvSpPr>
        <p:spPr>
          <a:xfrm>
            <a:off x="8607862" y="1897261"/>
            <a:ext cx="1891189" cy="160615"/>
          </a:xfrm>
          <a:prstGeom prst="rect">
            <a:avLst/>
          </a:prstGeom>
          <a:noFill/>
          <a:ln/>
        </p:spPr>
        <p:txBody>
          <a:bodyPr wrap="none" lIns="0" tIns="0" rIns="0" bIns="0" rtlCol="0" anchor="t"/>
          <a:lstStyle/>
          <a:p>
            <a:pPr marL="0" indent="0" algn="l">
              <a:lnSpc>
                <a:spcPts val="1250"/>
              </a:lnSpc>
              <a:buNone/>
            </a:pPr>
            <a:endParaRPr lang="en-US" sz="1000" dirty="0"/>
          </a:p>
        </p:txBody>
      </p:sp>
      <p:sp>
        <p:nvSpPr>
          <p:cNvPr id="14" name="Text 12"/>
          <p:cNvSpPr/>
          <p:nvPr/>
        </p:nvSpPr>
        <p:spPr>
          <a:xfrm>
            <a:off x="4974012" y="1523274"/>
            <a:ext cx="1891189" cy="502682"/>
          </a:xfrm>
          <a:prstGeom prst="rect">
            <a:avLst/>
          </a:prstGeom>
          <a:noFill/>
          <a:ln/>
        </p:spPr>
        <p:txBody>
          <a:bodyPr wrap="none" lIns="0" tIns="0" rIns="0" bIns="0" rtlCol="0" anchor="t"/>
          <a:lstStyle/>
          <a:p>
            <a:pPr marL="0" indent="0" algn="ctr">
              <a:lnSpc>
                <a:spcPts val="3950"/>
              </a:lnSpc>
              <a:buNone/>
            </a:pPr>
            <a:r>
              <a:rPr lang="en-US" sz="3150" dirty="0">
                <a:solidFill>
                  <a:srgbClr val="E5E0DF"/>
                </a:solidFill>
                <a:latin typeface="Barlow Medium" pitchFamily="34" charset="0"/>
                <a:ea typeface="Barlow Medium" pitchFamily="34" charset="-122"/>
                <a:cs typeface="Barlow Medium" pitchFamily="34" charset="-120"/>
              </a:rPr>
              <a:t>57.4%</a:t>
            </a:r>
            <a:endParaRPr lang="en-US" sz="3150" dirty="0"/>
          </a:p>
        </p:txBody>
      </p:sp>
      <p:sp>
        <p:nvSpPr>
          <p:cNvPr id="15" name="Text 13"/>
          <p:cNvSpPr/>
          <p:nvPr/>
        </p:nvSpPr>
        <p:spPr>
          <a:xfrm>
            <a:off x="4974012" y="2067747"/>
            <a:ext cx="1891189" cy="160615"/>
          </a:xfrm>
          <a:prstGeom prst="rect">
            <a:avLst/>
          </a:prstGeom>
          <a:noFill/>
          <a:ln/>
        </p:spPr>
        <p:txBody>
          <a:bodyPr wrap="none" lIns="0" tIns="0" rIns="0" bIns="0" rtlCol="0" anchor="t"/>
          <a:lstStyle/>
          <a:p>
            <a:pPr marL="0" indent="0" algn="ctr">
              <a:lnSpc>
                <a:spcPts val="1250"/>
              </a:lnSpc>
              <a:buNone/>
            </a:pPr>
            <a:r>
              <a:rPr lang="en-US" sz="1000" dirty="0">
                <a:solidFill>
                  <a:srgbClr val="E5E0DF"/>
                </a:solidFill>
                <a:latin typeface="Barlow" pitchFamily="34" charset="0"/>
                <a:ea typeface="Barlow" pitchFamily="34" charset="-122"/>
                <a:cs typeface="Barlow" pitchFamily="34" charset="-120"/>
              </a:rPr>
              <a:t>Profit Margin%</a:t>
            </a:r>
            <a:endParaRPr lang="en-US" sz="1000" dirty="0"/>
          </a:p>
        </p:txBody>
      </p:sp>
      <p:sp>
        <p:nvSpPr>
          <p:cNvPr id="16" name="Text 14"/>
          <p:cNvSpPr/>
          <p:nvPr/>
        </p:nvSpPr>
        <p:spPr>
          <a:xfrm>
            <a:off x="8607862" y="2846546"/>
            <a:ext cx="1891189" cy="160615"/>
          </a:xfrm>
          <a:prstGeom prst="rect">
            <a:avLst/>
          </a:prstGeom>
          <a:noFill/>
          <a:ln/>
        </p:spPr>
        <p:txBody>
          <a:bodyPr wrap="none" lIns="0" tIns="0" rIns="0" bIns="0" rtlCol="0" anchor="t"/>
          <a:lstStyle/>
          <a:p>
            <a:pPr marL="0" indent="0" algn="ctr">
              <a:lnSpc>
                <a:spcPts val="1250"/>
              </a:lnSpc>
              <a:buNone/>
            </a:pPr>
            <a:endParaRPr lang="en-US" sz="1000" dirty="0"/>
          </a:p>
        </p:txBody>
      </p:sp>
      <p:sp>
        <p:nvSpPr>
          <p:cNvPr id="17" name="Shape 15"/>
          <p:cNvSpPr/>
          <p:nvPr/>
        </p:nvSpPr>
        <p:spPr>
          <a:xfrm>
            <a:off x="358792" y="2639128"/>
            <a:ext cx="2168604" cy="1387316"/>
          </a:xfrm>
          <a:prstGeom prst="roundRect">
            <a:avLst>
              <a:gd name="adj" fmla="val 3971"/>
            </a:avLst>
          </a:prstGeom>
          <a:solidFill>
            <a:srgbClr val="790709"/>
          </a:solidFill>
          <a:ln w="7620">
            <a:solidFill>
              <a:srgbClr val="922022"/>
            </a:solidFill>
            <a:prstDash val="solid"/>
          </a:ln>
        </p:spPr>
        <p:txBody>
          <a:bodyPr/>
          <a:lstStyle/>
          <a:p>
            <a:endParaRPr lang="en-GB"/>
          </a:p>
        </p:txBody>
      </p:sp>
      <p:sp>
        <p:nvSpPr>
          <p:cNvPr id="18" name="Text 16"/>
          <p:cNvSpPr/>
          <p:nvPr/>
        </p:nvSpPr>
        <p:spPr>
          <a:xfrm>
            <a:off x="4131350" y="3354229"/>
            <a:ext cx="1891189" cy="160615"/>
          </a:xfrm>
          <a:prstGeom prst="rect">
            <a:avLst/>
          </a:prstGeom>
          <a:noFill/>
          <a:ln/>
        </p:spPr>
        <p:txBody>
          <a:bodyPr wrap="none" lIns="0" tIns="0" rIns="0" bIns="0" rtlCol="0" anchor="t"/>
          <a:lstStyle/>
          <a:p>
            <a:pPr marL="0" indent="0" algn="l">
              <a:lnSpc>
                <a:spcPts val="1250"/>
              </a:lnSpc>
              <a:buNone/>
            </a:pPr>
            <a:endParaRPr lang="en-US" sz="1000" dirty="0"/>
          </a:p>
        </p:txBody>
      </p:sp>
      <p:sp>
        <p:nvSpPr>
          <p:cNvPr id="19" name="Text 17"/>
          <p:cNvSpPr/>
          <p:nvPr/>
        </p:nvSpPr>
        <p:spPr>
          <a:xfrm>
            <a:off x="497500" y="2980242"/>
            <a:ext cx="1891189" cy="502682"/>
          </a:xfrm>
          <a:prstGeom prst="rect">
            <a:avLst/>
          </a:prstGeom>
          <a:noFill/>
          <a:ln/>
        </p:spPr>
        <p:txBody>
          <a:bodyPr wrap="none" lIns="0" tIns="0" rIns="0" bIns="0" rtlCol="0" anchor="t"/>
          <a:lstStyle/>
          <a:p>
            <a:pPr marL="0" indent="0" algn="ctr">
              <a:lnSpc>
                <a:spcPts val="3950"/>
              </a:lnSpc>
              <a:buNone/>
            </a:pPr>
            <a:r>
              <a:rPr lang="en-US" sz="3150" dirty="0">
                <a:solidFill>
                  <a:srgbClr val="E5E0DF"/>
                </a:solidFill>
                <a:latin typeface="Barlow Medium" pitchFamily="34" charset="0"/>
                <a:ea typeface="Barlow Medium" pitchFamily="34" charset="-122"/>
                <a:cs typeface="Barlow Medium" pitchFamily="34" charset="-120"/>
              </a:rPr>
              <a:t>$3,552M</a:t>
            </a:r>
            <a:endParaRPr lang="en-US" sz="3150" dirty="0"/>
          </a:p>
        </p:txBody>
      </p:sp>
      <p:sp>
        <p:nvSpPr>
          <p:cNvPr id="20" name="Text 18"/>
          <p:cNvSpPr/>
          <p:nvPr/>
        </p:nvSpPr>
        <p:spPr>
          <a:xfrm>
            <a:off x="497500" y="3524715"/>
            <a:ext cx="1891189" cy="160615"/>
          </a:xfrm>
          <a:prstGeom prst="rect">
            <a:avLst/>
          </a:prstGeom>
          <a:noFill/>
          <a:ln/>
        </p:spPr>
        <p:txBody>
          <a:bodyPr wrap="none" lIns="0" tIns="0" rIns="0" bIns="0" rtlCol="0" anchor="t"/>
          <a:lstStyle/>
          <a:p>
            <a:pPr marL="0" indent="0" algn="ctr">
              <a:lnSpc>
                <a:spcPts val="1250"/>
              </a:lnSpc>
              <a:buNone/>
            </a:pPr>
            <a:r>
              <a:rPr lang="en-US" sz="1000" dirty="0">
                <a:solidFill>
                  <a:srgbClr val="E5E0DF"/>
                </a:solidFill>
                <a:latin typeface="Barlow" pitchFamily="34" charset="0"/>
                <a:ea typeface="Barlow" pitchFamily="34" charset="-122"/>
                <a:cs typeface="Barlow" pitchFamily="34" charset="-120"/>
              </a:rPr>
              <a:t>Total Cost</a:t>
            </a:r>
            <a:endParaRPr lang="en-US" sz="1000" dirty="0"/>
          </a:p>
        </p:txBody>
      </p:sp>
      <p:sp>
        <p:nvSpPr>
          <p:cNvPr id="21" name="Text 19"/>
          <p:cNvSpPr/>
          <p:nvPr/>
        </p:nvSpPr>
        <p:spPr>
          <a:xfrm>
            <a:off x="4131350" y="4303514"/>
            <a:ext cx="1891189" cy="160615"/>
          </a:xfrm>
          <a:prstGeom prst="rect">
            <a:avLst/>
          </a:prstGeom>
          <a:noFill/>
          <a:ln/>
        </p:spPr>
        <p:txBody>
          <a:bodyPr wrap="none" lIns="0" tIns="0" rIns="0" bIns="0" rtlCol="0" anchor="t"/>
          <a:lstStyle/>
          <a:p>
            <a:pPr marL="0" indent="0" algn="ctr">
              <a:lnSpc>
                <a:spcPts val="1250"/>
              </a:lnSpc>
              <a:buNone/>
            </a:pPr>
            <a:endParaRPr lang="en-US" sz="1000" dirty="0"/>
          </a:p>
        </p:txBody>
      </p:sp>
      <p:sp>
        <p:nvSpPr>
          <p:cNvPr id="22" name="Shape 20"/>
          <p:cNvSpPr/>
          <p:nvPr/>
        </p:nvSpPr>
        <p:spPr>
          <a:xfrm>
            <a:off x="2597048" y="2639128"/>
            <a:ext cx="2168604" cy="1387316"/>
          </a:xfrm>
          <a:prstGeom prst="roundRect">
            <a:avLst>
              <a:gd name="adj" fmla="val 3971"/>
            </a:avLst>
          </a:prstGeom>
          <a:solidFill>
            <a:srgbClr val="790709"/>
          </a:solidFill>
          <a:ln w="7620">
            <a:solidFill>
              <a:srgbClr val="922022"/>
            </a:solidFill>
            <a:prstDash val="solid"/>
          </a:ln>
        </p:spPr>
        <p:txBody>
          <a:bodyPr/>
          <a:lstStyle/>
          <a:p>
            <a:endParaRPr lang="en-GB"/>
          </a:p>
        </p:txBody>
      </p:sp>
      <p:sp>
        <p:nvSpPr>
          <p:cNvPr id="23" name="Text 21"/>
          <p:cNvSpPr/>
          <p:nvPr/>
        </p:nvSpPr>
        <p:spPr>
          <a:xfrm>
            <a:off x="6369606" y="3354229"/>
            <a:ext cx="1891189" cy="160615"/>
          </a:xfrm>
          <a:prstGeom prst="rect">
            <a:avLst/>
          </a:prstGeom>
          <a:noFill/>
          <a:ln/>
        </p:spPr>
        <p:txBody>
          <a:bodyPr wrap="none" lIns="0" tIns="0" rIns="0" bIns="0" rtlCol="0" anchor="t"/>
          <a:lstStyle/>
          <a:p>
            <a:pPr marL="0" indent="0" algn="l">
              <a:lnSpc>
                <a:spcPts val="1250"/>
              </a:lnSpc>
              <a:buNone/>
            </a:pPr>
            <a:endParaRPr lang="en-US" sz="1000" dirty="0"/>
          </a:p>
        </p:txBody>
      </p:sp>
      <p:sp>
        <p:nvSpPr>
          <p:cNvPr id="24" name="Text 22"/>
          <p:cNvSpPr/>
          <p:nvPr/>
        </p:nvSpPr>
        <p:spPr>
          <a:xfrm>
            <a:off x="2735756" y="2980242"/>
            <a:ext cx="1891189" cy="502682"/>
          </a:xfrm>
          <a:prstGeom prst="rect">
            <a:avLst/>
          </a:prstGeom>
          <a:noFill/>
          <a:ln/>
        </p:spPr>
        <p:txBody>
          <a:bodyPr wrap="none" lIns="0" tIns="0" rIns="0" bIns="0" rtlCol="0" anchor="t"/>
          <a:lstStyle/>
          <a:p>
            <a:pPr marL="0" indent="0" algn="ctr">
              <a:lnSpc>
                <a:spcPts val="3950"/>
              </a:lnSpc>
              <a:buNone/>
            </a:pPr>
            <a:r>
              <a:rPr lang="en-US" sz="3150" dirty="0">
                <a:solidFill>
                  <a:srgbClr val="E5E0DF"/>
                </a:solidFill>
                <a:latin typeface="Barlow Medium" pitchFamily="34" charset="0"/>
                <a:ea typeface="Barlow Medium" pitchFamily="34" charset="-122"/>
                <a:cs typeface="Barlow Medium" pitchFamily="34" charset="-120"/>
              </a:rPr>
              <a:t>37M</a:t>
            </a:r>
            <a:endParaRPr lang="en-US" sz="3150" dirty="0"/>
          </a:p>
        </p:txBody>
      </p:sp>
      <p:sp>
        <p:nvSpPr>
          <p:cNvPr id="25" name="Text 23"/>
          <p:cNvSpPr/>
          <p:nvPr/>
        </p:nvSpPr>
        <p:spPr>
          <a:xfrm>
            <a:off x="2735756" y="3524715"/>
            <a:ext cx="1891189" cy="160615"/>
          </a:xfrm>
          <a:prstGeom prst="rect">
            <a:avLst/>
          </a:prstGeom>
          <a:noFill/>
          <a:ln/>
        </p:spPr>
        <p:txBody>
          <a:bodyPr wrap="none" lIns="0" tIns="0" rIns="0" bIns="0" rtlCol="0" anchor="t"/>
          <a:lstStyle/>
          <a:p>
            <a:pPr marL="0" indent="0" algn="ctr">
              <a:lnSpc>
                <a:spcPts val="1250"/>
              </a:lnSpc>
              <a:buNone/>
            </a:pPr>
            <a:r>
              <a:rPr lang="en-US" sz="1000" dirty="0">
                <a:solidFill>
                  <a:srgbClr val="E5E0DF"/>
                </a:solidFill>
                <a:latin typeface="Barlow" pitchFamily="34" charset="0"/>
                <a:ea typeface="Barlow" pitchFamily="34" charset="-122"/>
                <a:cs typeface="Barlow" pitchFamily="34" charset="-120"/>
              </a:rPr>
              <a:t>Total Quantity</a:t>
            </a:r>
            <a:endParaRPr lang="en-US" sz="1000" dirty="0"/>
          </a:p>
        </p:txBody>
      </p:sp>
      <p:sp>
        <p:nvSpPr>
          <p:cNvPr id="26" name="Text 24"/>
          <p:cNvSpPr/>
          <p:nvPr/>
        </p:nvSpPr>
        <p:spPr>
          <a:xfrm>
            <a:off x="6369606" y="4303514"/>
            <a:ext cx="1891189" cy="160615"/>
          </a:xfrm>
          <a:prstGeom prst="rect">
            <a:avLst/>
          </a:prstGeom>
          <a:noFill/>
          <a:ln/>
        </p:spPr>
        <p:txBody>
          <a:bodyPr wrap="none" lIns="0" tIns="0" rIns="0" bIns="0" rtlCol="0" anchor="t"/>
          <a:lstStyle/>
          <a:p>
            <a:pPr marL="0" indent="0" algn="ctr">
              <a:lnSpc>
                <a:spcPts val="1250"/>
              </a:lnSpc>
              <a:buNone/>
            </a:pPr>
            <a:endParaRPr lang="en-US" sz="1000" dirty="0"/>
          </a:p>
        </p:txBody>
      </p:sp>
      <p:sp>
        <p:nvSpPr>
          <p:cNvPr id="27" name="Shape 25"/>
          <p:cNvSpPr/>
          <p:nvPr/>
        </p:nvSpPr>
        <p:spPr>
          <a:xfrm>
            <a:off x="4835304" y="2639128"/>
            <a:ext cx="2168604" cy="1387316"/>
          </a:xfrm>
          <a:prstGeom prst="roundRect">
            <a:avLst>
              <a:gd name="adj" fmla="val 3971"/>
            </a:avLst>
          </a:prstGeom>
          <a:solidFill>
            <a:srgbClr val="790709"/>
          </a:solidFill>
          <a:ln w="7620">
            <a:solidFill>
              <a:srgbClr val="922022"/>
            </a:solidFill>
            <a:prstDash val="solid"/>
          </a:ln>
        </p:spPr>
        <p:txBody>
          <a:bodyPr/>
          <a:lstStyle/>
          <a:p>
            <a:endParaRPr lang="en-GB"/>
          </a:p>
        </p:txBody>
      </p:sp>
      <p:sp>
        <p:nvSpPr>
          <p:cNvPr id="28" name="Text 26"/>
          <p:cNvSpPr/>
          <p:nvPr/>
        </p:nvSpPr>
        <p:spPr>
          <a:xfrm>
            <a:off x="8607862" y="3354229"/>
            <a:ext cx="1891189" cy="160615"/>
          </a:xfrm>
          <a:prstGeom prst="rect">
            <a:avLst/>
          </a:prstGeom>
          <a:noFill/>
          <a:ln/>
        </p:spPr>
        <p:txBody>
          <a:bodyPr wrap="none" lIns="0" tIns="0" rIns="0" bIns="0" rtlCol="0" anchor="t"/>
          <a:lstStyle/>
          <a:p>
            <a:pPr marL="0" indent="0" algn="l">
              <a:lnSpc>
                <a:spcPts val="1250"/>
              </a:lnSpc>
              <a:buNone/>
            </a:pPr>
            <a:endParaRPr lang="en-US" sz="1000" dirty="0"/>
          </a:p>
        </p:txBody>
      </p:sp>
      <p:sp>
        <p:nvSpPr>
          <p:cNvPr id="29" name="Text 27"/>
          <p:cNvSpPr/>
          <p:nvPr/>
        </p:nvSpPr>
        <p:spPr>
          <a:xfrm>
            <a:off x="4974012" y="2980242"/>
            <a:ext cx="1891189" cy="502682"/>
          </a:xfrm>
          <a:prstGeom prst="rect">
            <a:avLst/>
          </a:prstGeom>
          <a:noFill/>
          <a:ln/>
        </p:spPr>
        <p:txBody>
          <a:bodyPr wrap="none" lIns="0" tIns="0" rIns="0" bIns="0" rtlCol="0" anchor="t"/>
          <a:lstStyle/>
          <a:p>
            <a:pPr marL="0" indent="0" algn="ctr">
              <a:lnSpc>
                <a:spcPts val="3950"/>
              </a:lnSpc>
              <a:buNone/>
            </a:pPr>
            <a:r>
              <a:rPr lang="en-US" sz="3150" dirty="0">
                <a:solidFill>
                  <a:srgbClr val="E5E0DF"/>
                </a:solidFill>
                <a:latin typeface="Barlow Medium" pitchFamily="34" charset="0"/>
                <a:ea typeface="Barlow Medium" pitchFamily="34" charset="-122"/>
                <a:cs typeface="Barlow Medium" pitchFamily="34" charset="-120"/>
              </a:rPr>
              <a:t>$97M</a:t>
            </a:r>
            <a:endParaRPr lang="en-US" sz="3150" dirty="0"/>
          </a:p>
        </p:txBody>
      </p:sp>
      <p:sp>
        <p:nvSpPr>
          <p:cNvPr id="30" name="Text 28"/>
          <p:cNvSpPr/>
          <p:nvPr/>
        </p:nvSpPr>
        <p:spPr>
          <a:xfrm>
            <a:off x="4974012" y="3524715"/>
            <a:ext cx="1891189" cy="160615"/>
          </a:xfrm>
          <a:prstGeom prst="rect">
            <a:avLst/>
          </a:prstGeom>
          <a:noFill/>
          <a:ln/>
        </p:spPr>
        <p:txBody>
          <a:bodyPr wrap="none" lIns="0" tIns="0" rIns="0" bIns="0" rtlCol="0" anchor="t"/>
          <a:lstStyle/>
          <a:p>
            <a:pPr marL="0" indent="0" algn="ctr">
              <a:lnSpc>
                <a:spcPts val="1250"/>
              </a:lnSpc>
              <a:buNone/>
            </a:pPr>
            <a:r>
              <a:rPr lang="en-US" sz="1000" dirty="0">
                <a:solidFill>
                  <a:srgbClr val="E5E0DF"/>
                </a:solidFill>
                <a:latin typeface="Barlow" pitchFamily="34" charset="0"/>
                <a:ea typeface="Barlow" pitchFamily="34" charset="-122"/>
                <a:cs typeface="Barlow" pitchFamily="34" charset="-120"/>
              </a:rPr>
              <a:t>Total Returns</a:t>
            </a:r>
            <a:endParaRPr lang="en-US" sz="1000" dirty="0"/>
          </a:p>
        </p:txBody>
      </p:sp>
      <p:sp>
        <p:nvSpPr>
          <p:cNvPr id="31" name="Text 29"/>
          <p:cNvSpPr/>
          <p:nvPr/>
        </p:nvSpPr>
        <p:spPr>
          <a:xfrm>
            <a:off x="8607862" y="4303514"/>
            <a:ext cx="1891189" cy="160615"/>
          </a:xfrm>
          <a:prstGeom prst="rect">
            <a:avLst/>
          </a:prstGeom>
          <a:noFill/>
          <a:ln/>
        </p:spPr>
        <p:txBody>
          <a:bodyPr wrap="none" lIns="0" tIns="0" rIns="0" bIns="0" rtlCol="0" anchor="t"/>
          <a:lstStyle/>
          <a:p>
            <a:pPr marL="0" indent="0" algn="ctr">
              <a:lnSpc>
                <a:spcPts val="1250"/>
              </a:lnSpc>
              <a:buNone/>
            </a:pPr>
            <a:endParaRPr lang="en-US" sz="1000" dirty="0"/>
          </a:p>
        </p:txBody>
      </p:sp>
      <p:sp>
        <p:nvSpPr>
          <p:cNvPr id="32" name="Text 30"/>
          <p:cNvSpPr/>
          <p:nvPr/>
        </p:nvSpPr>
        <p:spPr>
          <a:xfrm>
            <a:off x="3992642" y="4681180"/>
            <a:ext cx="6645116" cy="200739"/>
          </a:xfrm>
          <a:prstGeom prst="rect">
            <a:avLst/>
          </a:prstGeom>
          <a:noFill/>
          <a:ln/>
        </p:spPr>
        <p:txBody>
          <a:bodyPr wrap="none" lIns="0" tIns="0" rIns="0" bIns="0" rtlCol="0" anchor="t"/>
          <a:lstStyle/>
          <a:p>
            <a:pPr marL="0" indent="0" algn="l">
              <a:lnSpc>
                <a:spcPts val="1550"/>
              </a:lnSpc>
              <a:buNone/>
            </a:pPr>
            <a:endParaRPr lang="en-US" sz="1250" dirty="0"/>
          </a:p>
        </p:txBody>
      </p:sp>
      <p:pic>
        <p:nvPicPr>
          <p:cNvPr id="33" name="Image 0" descr="preencoded.png"/>
          <p:cNvPicPr>
            <a:picLocks noChangeAspect="1"/>
          </p:cNvPicPr>
          <p:nvPr/>
        </p:nvPicPr>
        <p:blipFill>
          <a:blip r:embed="rId3"/>
          <a:stretch>
            <a:fillRect/>
          </a:stretch>
        </p:blipFill>
        <p:spPr>
          <a:xfrm>
            <a:off x="358792" y="4444781"/>
            <a:ext cx="6645116" cy="666155"/>
          </a:xfrm>
          <a:prstGeom prst="rect">
            <a:avLst/>
          </a:prstGeom>
        </p:spPr>
      </p:pic>
      <p:pic>
        <p:nvPicPr>
          <p:cNvPr id="34" name="Image 1" descr="preencoded.png"/>
          <p:cNvPicPr>
            <a:picLocks noChangeAspect="1"/>
          </p:cNvPicPr>
          <p:nvPr/>
        </p:nvPicPr>
        <p:blipFill>
          <a:blip r:embed="rId4"/>
          <a:stretch>
            <a:fillRect/>
          </a:stretch>
        </p:blipFill>
        <p:spPr>
          <a:xfrm>
            <a:off x="358792" y="5222021"/>
            <a:ext cx="6645116" cy="666155"/>
          </a:xfrm>
          <a:prstGeom prst="rect">
            <a:avLst/>
          </a:prstGeom>
        </p:spPr>
      </p:pic>
      <p:pic>
        <p:nvPicPr>
          <p:cNvPr id="35" name="Image 2" descr="preencoded.png"/>
          <p:cNvPicPr>
            <a:picLocks noChangeAspect="1"/>
          </p:cNvPicPr>
          <p:nvPr/>
        </p:nvPicPr>
        <p:blipFill>
          <a:blip r:embed="rId5"/>
          <a:stretch>
            <a:fillRect/>
          </a:stretch>
        </p:blipFill>
        <p:spPr>
          <a:xfrm>
            <a:off x="358792" y="5999261"/>
            <a:ext cx="6645116" cy="666155"/>
          </a:xfrm>
          <a:prstGeom prst="rect">
            <a:avLst/>
          </a:prstGeom>
        </p:spPr>
      </p:pic>
      <p:pic>
        <p:nvPicPr>
          <p:cNvPr id="36" name="Image 0" descr="preencoded.png">
            <a:extLst>
              <a:ext uri="{FF2B5EF4-FFF2-40B4-BE49-F238E27FC236}">
                <a16:creationId xmlns:a16="http://schemas.microsoft.com/office/drawing/2014/main" id="{313A1FB2-9A52-F1FB-CC50-166C3D0A4A33}"/>
              </a:ext>
            </a:extLst>
          </p:cNvPr>
          <p:cNvPicPr>
            <a:picLocks noChangeAspect="1"/>
          </p:cNvPicPr>
          <p:nvPr/>
        </p:nvPicPr>
        <p:blipFill>
          <a:blip r:embed="rId6"/>
          <a:stretch>
            <a:fillRect/>
          </a:stretch>
        </p:blipFill>
        <p:spPr>
          <a:xfrm>
            <a:off x="914400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1060728" y="3187184"/>
            <a:ext cx="4389120" cy="571381"/>
          </a:xfrm>
          <a:prstGeom prst="rect">
            <a:avLst/>
          </a:prstGeom>
          <a:noFill/>
          <a:ln/>
        </p:spPr>
        <p:txBody>
          <a:bodyPr wrap="none" lIns="0" tIns="0" rIns="0" bIns="0" rtlCol="0" anchor="t"/>
          <a:lstStyle/>
          <a:p>
            <a:pPr marL="0" indent="0" algn="l">
              <a:lnSpc>
                <a:spcPts val="4300"/>
              </a:lnSpc>
              <a:buNone/>
            </a:pPr>
            <a:r>
              <a:rPr lang="en-US" sz="3450" dirty="0">
                <a:solidFill>
                  <a:srgbClr val="000000"/>
                </a:solidFill>
                <a:latin typeface="Barlow Medium" pitchFamily="34" charset="0"/>
                <a:ea typeface="Barlow Medium" pitchFamily="34" charset="-122"/>
                <a:cs typeface="Barlow Medium" pitchFamily="34" charset="-120"/>
              </a:rPr>
              <a:t>⛰️</a:t>
            </a:r>
            <a:r>
              <a:rPr lang="en-US" sz="3450" dirty="0">
                <a:solidFill>
                  <a:srgbClr val="FFFFFF"/>
                </a:solidFill>
                <a:latin typeface="Barlow Medium" pitchFamily="34" charset="0"/>
                <a:ea typeface="Barlow Medium" pitchFamily="34" charset="-122"/>
                <a:cs typeface="Barlow Medium" pitchFamily="34" charset="-120"/>
              </a:rPr>
              <a:t> Problem Statement</a:t>
            </a:r>
            <a:endParaRPr lang="en-US" sz="3450" dirty="0"/>
          </a:p>
        </p:txBody>
      </p:sp>
      <p:sp>
        <p:nvSpPr>
          <p:cNvPr id="3" name="Text 1"/>
          <p:cNvSpPr/>
          <p:nvPr/>
        </p:nvSpPr>
        <p:spPr>
          <a:xfrm>
            <a:off x="1060728" y="4252317"/>
            <a:ext cx="12508944" cy="790099"/>
          </a:xfrm>
          <a:prstGeom prst="rect">
            <a:avLst/>
          </a:prstGeom>
          <a:noFill/>
          <a:ln/>
        </p:spPr>
        <p:txBody>
          <a:bodyPr wrap="square" lIns="0" tIns="0" rIns="0" bIns="0" rtlCol="0" anchor="t"/>
          <a:lstStyle/>
          <a:p>
            <a:pPr marL="0" indent="0" algn="l">
              <a:lnSpc>
                <a:spcPts val="3100"/>
              </a:lnSpc>
              <a:buNone/>
            </a:pPr>
            <a:r>
              <a:rPr lang="en-US" sz="1900" dirty="0">
                <a:solidFill>
                  <a:srgbClr val="E5E0DF"/>
                </a:solidFill>
                <a:latin typeface="Barlow" pitchFamily="34" charset="0"/>
                <a:ea typeface="Barlow" pitchFamily="34" charset="-122"/>
                <a:cs typeface="Barlow" pitchFamily="34" charset="-120"/>
              </a:rPr>
              <a:t>The business lacks a unified view that connects high-level financial KPIs with daily sales operations while maintaining data security and role-based access.</a:t>
            </a:r>
            <a:endParaRPr lang="en-US"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1060728" y="3187184"/>
            <a:ext cx="4389120" cy="571381"/>
          </a:xfrm>
          <a:prstGeom prst="rect">
            <a:avLst/>
          </a:prstGeom>
          <a:noFill/>
          <a:ln/>
        </p:spPr>
        <p:txBody>
          <a:bodyPr wrap="none" lIns="0" tIns="0" rIns="0" bIns="0" rtlCol="0" anchor="t"/>
          <a:lstStyle/>
          <a:p>
            <a:pPr marL="0" indent="0" algn="l">
              <a:lnSpc>
                <a:spcPts val="4300"/>
              </a:lnSpc>
              <a:buNone/>
            </a:pPr>
            <a:r>
              <a:rPr lang="en-US" sz="3450" dirty="0">
                <a:solidFill>
                  <a:srgbClr val="000000"/>
                </a:solidFill>
                <a:latin typeface="Barlow Medium" pitchFamily="34" charset="0"/>
                <a:ea typeface="Barlow Medium" pitchFamily="34" charset="-122"/>
                <a:cs typeface="Barlow Medium" pitchFamily="34" charset="-120"/>
              </a:rPr>
              <a:t>🚫</a:t>
            </a:r>
            <a:r>
              <a:rPr lang="en-US" sz="3450" dirty="0">
                <a:solidFill>
                  <a:srgbClr val="FFFFFF"/>
                </a:solidFill>
                <a:latin typeface="Barlow Medium" pitchFamily="34" charset="0"/>
                <a:ea typeface="Barlow Medium" pitchFamily="34" charset="-122"/>
                <a:cs typeface="Barlow Medium" pitchFamily="34" charset="-120"/>
              </a:rPr>
              <a:t> Out of Scope</a:t>
            </a:r>
            <a:endParaRPr lang="en-US" sz="3450" dirty="0"/>
          </a:p>
        </p:txBody>
      </p:sp>
      <p:sp>
        <p:nvSpPr>
          <p:cNvPr id="3" name="Text 1"/>
          <p:cNvSpPr/>
          <p:nvPr/>
        </p:nvSpPr>
        <p:spPr>
          <a:xfrm>
            <a:off x="1060728" y="4252317"/>
            <a:ext cx="12508944" cy="790099"/>
          </a:xfrm>
          <a:prstGeom prst="rect">
            <a:avLst/>
          </a:prstGeom>
          <a:noFill/>
          <a:ln/>
        </p:spPr>
        <p:txBody>
          <a:bodyPr wrap="square" lIns="0" tIns="0" rIns="0" bIns="0" rtlCol="0" anchor="t"/>
          <a:lstStyle/>
          <a:p>
            <a:pPr marL="0" indent="0" algn="l">
              <a:lnSpc>
                <a:spcPts val="3100"/>
              </a:lnSpc>
              <a:buNone/>
            </a:pPr>
            <a:r>
              <a:rPr lang="en-US" sz="1900" dirty="0">
                <a:solidFill>
                  <a:srgbClr val="E5E0DF"/>
                </a:solidFill>
                <a:latin typeface="Barlow" pitchFamily="34" charset="0"/>
                <a:ea typeface="Barlow" pitchFamily="34" charset="-122"/>
                <a:cs typeface="Barlow" pitchFamily="34" charset="-120"/>
              </a:rPr>
              <a:t>This assessment focuses on sales and marketing analysis; it does not include supply chain logistics, real-time inventory tracking, or external market competitor data.</a:t>
            </a:r>
            <a:endParaRPr lang="en-US"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1060728" y="3187184"/>
            <a:ext cx="4389120" cy="571381"/>
          </a:xfrm>
          <a:prstGeom prst="rect">
            <a:avLst/>
          </a:prstGeom>
          <a:noFill/>
          <a:ln/>
        </p:spPr>
        <p:txBody>
          <a:bodyPr wrap="none" lIns="0" tIns="0" rIns="0" bIns="0" rtlCol="0" anchor="t"/>
          <a:lstStyle/>
          <a:p>
            <a:pPr marL="0" indent="0" algn="l">
              <a:lnSpc>
                <a:spcPts val="4300"/>
              </a:lnSpc>
              <a:buNone/>
            </a:pPr>
            <a:r>
              <a:rPr lang="en-US" sz="3450" dirty="0">
                <a:solidFill>
                  <a:srgbClr val="000000"/>
                </a:solidFill>
                <a:latin typeface="Barlow Medium" pitchFamily="34" charset="0"/>
                <a:ea typeface="Barlow Medium" pitchFamily="34" charset="-122"/>
                <a:cs typeface="Barlow Medium" pitchFamily="34" charset="-120"/>
              </a:rPr>
              <a:t>📉</a:t>
            </a:r>
            <a:r>
              <a:rPr lang="en-US" sz="3450" dirty="0">
                <a:solidFill>
                  <a:srgbClr val="FFFFFF"/>
                </a:solidFill>
                <a:latin typeface="Barlow Medium" pitchFamily="34" charset="0"/>
                <a:ea typeface="Barlow Medium" pitchFamily="34" charset="-122"/>
                <a:cs typeface="Barlow Medium" pitchFamily="34" charset="-120"/>
              </a:rPr>
              <a:t> Measuring Impact</a:t>
            </a:r>
            <a:endParaRPr lang="en-US" sz="3450" dirty="0"/>
          </a:p>
        </p:txBody>
      </p:sp>
      <p:sp>
        <p:nvSpPr>
          <p:cNvPr id="3" name="Text 1"/>
          <p:cNvSpPr/>
          <p:nvPr/>
        </p:nvSpPr>
        <p:spPr>
          <a:xfrm>
            <a:off x="1060728" y="4252317"/>
            <a:ext cx="12508944" cy="790099"/>
          </a:xfrm>
          <a:prstGeom prst="rect">
            <a:avLst/>
          </a:prstGeom>
          <a:noFill/>
          <a:ln/>
        </p:spPr>
        <p:txBody>
          <a:bodyPr wrap="square" lIns="0" tIns="0" rIns="0" bIns="0" rtlCol="0" anchor="t"/>
          <a:lstStyle/>
          <a:p>
            <a:pPr marL="0" indent="0" algn="l">
              <a:lnSpc>
                <a:spcPts val="3100"/>
              </a:lnSpc>
              <a:buNone/>
            </a:pPr>
            <a:r>
              <a:rPr lang="en-US" sz="1900" dirty="0">
                <a:solidFill>
                  <a:srgbClr val="E5E0DF"/>
                </a:solidFill>
                <a:latin typeface="Barlow" pitchFamily="34" charset="0"/>
                <a:ea typeface="Barlow" pitchFamily="34" charset="-122"/>
                <a:cs typeface="Barlow" pitchFamily="34" charset="-120"/>
              </a:rPr>
              <a:t>Success is measured by reducing decision-making time through automated KPI tracking, improving data security via RLS, and enabling 100% visibility into promotion performance.</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3" name="Text 0"/>
          <p:cNvSpPr/>
          <p:nvPr/>
        </p:nvSpPr>
        <p:spPr>
          <a:xfrm>
            <a:off x="233421" y="218444"/>
            <a:ext cx="3764280" cy="342900"/>
          </a:xfrm>
          <a:prstGeom prst="rect">
            <a:avLst/>
          </a:prstGeom>
          <a:noFill/>
          <a:ln/>
        </p:spPr>
        <p:txBody>
          <a:bodyPr wrap="none" lIns="0" tIns="0" rIns="0" bIns="0" rtlCol="0" anchor="t"/>
          <a:lstStyle/>
          <a:p>
            <a:pPr marL="0" indent="0" algn="l">
              <a:lnSpc>
                <a:spcPts val="2700"/>
              </a:lnSpc>
              <a:buNone/>
            </a:pPr>
            <a:r>
              <a:rPr lang="en-US" sz="3200" b="1" dirty="0">
                <a:solidFill>
                  <a:srgbClr val="F65F62"/>
                </a:solidFill>
                <a:latin typeface="Barlow Medium" pitchFamily="34" charset="0"/>
                <a:ea typeface="Barlow Medium" pitchFamily="34" charset="-122"/>
                <a:cs typeface="Barlow Medium" pitchFamily="34" charset="-120"/>
              </a:rPr>
              <a:t>Operational Sales Performance</a:t>
            </a:r>
            <a:endParaRPr lang="en-US" sz="3200" dirty="0"/>
          </a:p>
        </p:txBody>
      </p:sp>
      <p:sp>
        <p:nvSpPr>
          <p:cNvPr id="4" name="Text 1"/>
          <p:cNvSpPr/>
          <p:nvPr/>
        </p:nvSpPr>
        <p:spPr>
          <a:xfrm>
            <a:off x="155455" y="881897"/>
            <a:ext cx="1645920" cy="205621"/>
          </a:xfrm>
          <a:prstGeom prst="rect">
            <a:avLst/>
          </a:prstGeom>
          <a:noFill/>
          <a:ln/>
        </p:spPr>
        <p:txBody>
          <a:bodyPr wrap="none" lIns="0" tIns="0" rIns="0" bIns="0" rtlCol="0" anchor="t"/>
          <a:lstStyle/>
          <a:p>
            <a:pPr marL="0" indent="0" algn="l">
              <a:lnSpc>
                <a:spcPts val="1600"/>
              </a:lnSpc>
              <a:buNone/>
            </a:pPr>
            <a:r>
              <a:rPr lang="en-US" sz="1300" b="1" dirty="0">
                <a:solidFill>
                  <a:srgbClr val="FFFFFF"/>
                </a:solidFill>
                <a:latin typeface="Barlow Medium" pitchFamily="34" charset="0"/>
                <a:ea typeface="Barlow Medium" pitchFamily="34" charset="-122"/>
                <a:cs typeface="Barlow Medium" pitchFamily="34" charset="-120"/>
              </a:rPr>
              <a:t>Core Objective</a:t>
            </a:r>
            <a:r>
              <a:rPr lang="en-US" sz="1250" b="1" dirty="0">
                <a:solidFill>
                  <a:srgbClr val="FFFFFF"/>
                </a:solidFill>
                <a:latin typeface="Barlow Medium" pitchFamily="34" charset="0"/>
                <a:ea typeface="Barlow Medium" pitchFamily="34" charset="-122"/>
                <a:cs typeface="Barlow Medium" pitchFamily="34" charset="-120"/>
              </a:rPr>
              <a:t>:</a:t>
            </a:r>
            <a:endParaRPr lang="en-US" sz="1250" dirty="0"/>
          </a:p>
        </p:txBody>
      </p:sp>
      <p:sp>
        <p:nvSpPr>
          <p:cNvPr id="5" name="Text 2"/>
          <p:cNvSpPr/>
          <p:nvPr/>
        </p:nvSpPr>
        <p:spPr>
          <a:xfrm>
            <a:off x="155455" y="1231683"/>
            <a:ext cx="6254472" cy="296227"/>
          </a:xfrm>
          <a:prstGeom prst="rect">
            <a:avLst/>
          </a:prstGeom>
          <a:noFill/>
          <a:ln/>
        </p:spPr>
        <p:txBody>
          <a:bodyPr wrap="square" lIns="0" tIns="0" rIns="0" bIns="0" rtlCol="0" anchor="t"/>
          <a:lstStyle/>
          <a:p>
            <a:pPr marL="0" indent="0" algn="l">
              <a:buNone/>
            </a:pPr>
            <a:r>
              <a:rPr lang="en-US" sz="1400" dirty="0">
                <a:solidFill>
                  <a:srgbClr val="CCCCCC"/>
                </a:solidFill>
                <a:ea typeface="Barlow" pitchFamily="34" charset="-122"/>
                <a:cs typeface="Barlow" pitchFamily="34" charset="-120"/>
              </a:rPr>
              <a:t>To provide a comprehensive real-time overview of global sales distribution and trends, enabling data-driven decisions across product classes, brands, and geographic regions.</a:t>
            </a:r>
          </a:p>
          <a:p>
            <a:pPr marL="0" indent="0" algn="l">
              <a:buNone/>
            </a:pPr>
            <a:endParaRPr lang="en-US" sz="1200" dirty="0">
              <a:solidFill>
                <a:srgbClr val="CCCCCC"/>
              </a:solidFill>
            </a:endParaRPr>
          </a:p>
          <a:p>
            <a:pPr marL="0" indent="0" algn="l">
              <a:buNone/>
            </a:pPr>
            <a:endParaRPr lang="en-US" sz="1200" dirty="0">
              <a:solidFill>
                <a:srgbClr val="CCCCCC"/>
              </a:solidFill>
            </a:endParaRPr>
          </a:p>
          <a:p>
            <a:pPr marL="0" indent="0" algn="l">
              <a:buNone/>
            </a:pPr>
            <a:endParaRPr lang="en-US" sz="1200" dirty="0"/>
          </a:p>
        </p:txBody>
      </p:sp>
      <p:sp>
        <p:nvSpPr>
          <p:cNvPr id="6" name="Text 3"/>
          <p:cNvSpPr/>
          <p:nvPr/>
        </p:nvSpPr>
        <p:spPr>
          <a:xfrm>
            <a:off x="155455" y="2358638"/>
            <a:ext cx="1645920" cy="205621"/>
          </a:xfrm>
          <a:prstGeom prst="rect">
            <a:avLst/>
          </a:prstGeom>
          <a:noFill/>
          <a:ln/>
        </p:spPr>
        <p:txBody>
          <a:bodyPr wrap="none" lIns="0" tIns="0" rIns="0" bIns="0" rtlCol="0" anchor="t"/>
          <a:lstStyle/>
          <a:p>
            <a:pPr marL="0" indent="0" algn="l">
              <a:lnSpc>
                <a:spcPts val="1600"/>
              </a:lnSpc>
              <a:buNone/>
            </a:pPr>
            <a:r>
              <a:rPr lang="en-US" sz="1300" dirty="0">
                <a:solidFill>
                  <a:srgbClr val="FFFFFF"/>
                </a:solidFill>
                <a:latin typeface="Barlow Medium" pitchFamily="34" charset="0"/>
                <a:ea typeface="Barlow Medium" pitchFamily="34" charset="-122"/>
                <a:cs typeface="Barlow Medium" pitchFamily="34" charset="-120"/>
              </a:rPr>
              <a:t>Key Insights &amp; Visuals</a:t>
            </a:r>
            <a:endParaRPr lang="en-US" sz="1300" dirty="0"/>
          </a:p>
        </p:txBody>
      </p:sp>
      <p:sp>
        <p:nvSpPr>
          <p:cNvPr id="13" name="Shape 10"/>
          <p:cNvSpPr/>
          <p:nvPr/>
        </p:nvSpPr>
        <p:spPr>
          <a:xfrm>
            <a:off x="126543" y="5242227"/>
            <a:ext cx="6254472" cy="1041965"/>
          </a:xfrm>
          <a:prstGeom prst="roundRect">
            <a:avLst>
              <a:gd name="adj" fmla="val 6763"/>
            </a:avLst>
          </a:prstGeom>
          <a:solidFill>
            <a:srgbClr val="790709"/>
          </a:solidFill>
          <a:ln w="7620">
            <a:solidFill>
              <a:srgbClr val="922022"/>
            </a:solidFill>
            <a:prstDash val="solid"/>
          </a:ln>
        </p:spPr>
        <p:txBody>
          <a:bodyPr/>
          <a:lstStyle/>
          <a:p>
            <a:endParaRPr lang="en-GB"/>
          </a:p>
        </p:txBody>
      </p:sp>
      <p:sp>
        <p:nvSpPr>
          <p:cNvPr id="14" name="Text 11"/>
          <p:cNvSpPr/>
          <p:nvPr/>
        </p:nvSpPr>
        <p:spPr>
          <a:xfrm>
            <a:off x="257512" y="5297870"/>
            <a:ext cx="1371600" cy="171450"/>
          </a:xfrm>
          <a:prstGeom prst="rect">
            <a:avLst/>
          </a:prstGeom>
          <a:noFill/>
          <a:ln/>
        </p:spPr>
        <p:txBody>
          <a:bodyPr wrap="none" lIns="0" tIns="0" rIns="0" bIns="0" rtlCol="0" anchor="t"/>
          <a:lstStyle/>
          <a:p>
            <a:pPr marL="0" indent="0" algn="l">
              <a:lnSpc>
                <a:spcPct val="150000"/>
              </a:lnSpc>
              <a:buNone/>
            </a:pPr>
            <a:r>
              <a:rPr lang="en-US" sz="1400" dirty="0">
                <a:solidFill>
                  <a:srgbClr val="E5E0DF"/>
                </a:solidFill>
                <a:latin typeface="Barlow Medium" pitchFamily="34" charset="0"/>
                <a:ea typeface="Barlow Medium" pitchFamily="34" charset="-122"/>
                <a:cs typeface="Barlow Medium" pitchFamily="34" charset="-120"/>
              </a:rPr>
              <a:t>Brand Authority</a:t>
            </a:r>
            <a:endParaRPr lang="en-US" sz="1400" dirty="0"/>
          </a:p>
        </p:txBody>
      </p:sp>
      <p:sp>
        <p:nvSpPr>
          <p:cNvPr id="15" name="Text 12"/>
          <p:cNvSpPr/>
          <p:nvPr/>
        </p:nvSpPr>
        <p:spPr>
          <a:xfrm>
            <a:off x="257512" y="5578454"/>
            <a:ext cx="5992535" cy="402611"/>
          </a:xfrm>
          <a:prstGeom prst="rect">
            <a:avLst/>
          </a:prstGeom>
          <a:noFill/>
          <a:ln/>
        </p:spPr>
        <p:txBody>
          <a:bodyPr wrap="square" lIns="0" tIns="0" rIns="0" bIns="0" rtlCol="0" anchor="t"/>
          <a:lstStyle/>
          <a:p>
            <a:pPr marL="0" indent="0" algn="l">
              <a:lnSpc>
                <a:spcPct val="150000"/>
              </a:lnSpc>
              <a:buNone/>
            </a:pPr>
            <a:r>
              <a:rPr lang="en-US" sz="1400" dirty="0">
                <a:solidFill>
                  <a:srgbClr val="E5E0DF"/>
                </a:solidFill>
                <a:latin typeface="Barlow" pitchFamily="34" charset="0"/>
                <a:ea typeface="Barlow" pitchFamily="34" charset="-122"/>
                <a:cs typeface="Barlow" pitchFamily="34" charset="-120"/>
              </a:rPr>
              <a:t>A competitive ranking of </a:t>
            </a:r>
            <a:r>
              <a:rPr lang="en-US" sz="1400" b="1" dirty="0">
                <a:solidFill>
                  <a:srgbClr val="E5E0DF"/>
                </a:solidFill>
                <a:latin typeface="Barlow" pitchFamily="34" charset="0"/>
                <a:ea typeface="Barlow" pitchFamily="34" charset="-122"/>
                <a:cs typeface="Barlow" pitchFamily="34" charset="-120"/>
              </a:rPr>
              <a:t>Total Sales by BrandName</a:t>
            </a:r>
            <a:r>
              <a:rPr lang="en-US" sz="1400" dirty="0">
                <a:solidFill>
                  <a:srgbClr val="E5E0DF"/>
                </a:solidFill>
                <a:latin typeface="Barlow" pitchFamily="34" charset="0"/>
                <a:ea typeface="Barlow" pitchFamily="34" charset="-122"/>
                <a:cs typeface="Barlow" pitchFamily="34" charset="-120"/>
              </a:rPr>
              <a:t>, highlighting top-performing brands like Fabrikam and Contoso.</a:t>
            </a:r>
            <a:endParaRPr lang="en-US" sz="1400" dirty="0"/>
          </a:p>
        </p:txBody>
      </p:sp>
      <p:sp>
        <p:nvSpPr>
          <p:cNvPr id="16" name="Shape 13"/>
          <p:cNvSpPr/>
          <p:nvPr/>
        </p:nvSpPr>
        <p:spPr>
          <a:xfrm>
            <a:off x="155455" y="6473130"/>
            <a:ext cx="6254472" cy="1022544"/>
          </a:xfrm>
          <a:prstGeom prst="roundRect">
            <a:avLst>
              <a:gd name="adj" fmla="val 6763"/>
            </a:avLst>
          </a:prstGeom>
          <a:solidFill>
            <a:srgbClr val="790709"/>
          </a:solidFill>
          <a:ln w="7620">
            <a:solidFill>
              <a:srgbClr val="922022"/>
            </a:solidFill>
            <a:prstDash val="solid"/>
          </a:ln>
        </p:spPr>
        <p:txBody>
          <a:bodyPr/>
          <a:lstStyle/>
          <a:p>
            <a:pPr>
              <a:lnSpc>
                <a:spcPct val="150000"/>
              </a:lnSpc>
            </a:pPr>
            <a:endParaRPr lang="en-GB" sz="1400" dirty="0"/>
          </a:p>
        </p:txBody>
      </p:sp>
      <p:sp>
        <p:nvSpPr>
          <p:cNvPr id="17" name="Text 14"/>
          <p:cNvSpPr/>
          <p:nvPr/>
        </p:nvSpPr>
        <p:spPr>
          <a:xfrm>
            <a:off x="286424" y="6601913"/>
            <a:ext cx="1371600" cy="310804"/>
          </a:xfrm>
          <a:prstGeom prst="rect">
            <a:avLst/>
          </a:prstGeom>
          <a:noFill/>
          <a:ln/>
        </p:spPr>
        <p:txBody>
          <a:bodyPr wrap="none" lIns="0" tIns="0" rIns="0" bIns="0" rtlCol="0" anchor="t"/>
          <a:lstStyle/>
          <a:p>
            <a:pPr marL="0" indent="0" algn="l">
              <a:lnSpc>
                <a:spcPts val="1350"/>
              </a:lnSpc>
              <a:buNone/>
            </a:pPr>
            <a:r>
              <a:rPr lang="en-US" sz="1400" dirty="0">
                <a:solidFill>
                  <a:srgbClr val="E5E0DF"/>
                </a:solidFill>
                <a:latin typeface="Barlow Medium" pitchFamily="34" charset="0"/>
                <a:ea typeface="Barlow Medium" pitchFamily="34" charset="-122"/>
                <a:cs typeface="Barlow Medium" pitchFamily="34" charset="-120"/>
              </a:rPr>
              <a:t>Geographic Reach</a:t>
            </a:r>
            <a:endParaRPr lang="en-US" sz="1400" dirty="0"/>
          </a:p>
        </p:txBody>
      </p:sp>
      <p:sp>
        <p:nvSpPr>
          <p:cNvPr id="18" name="Text 15"/>
          <p:cNvSpPr/>
          <p:nvPr/>
        </p:nvSpPr>
        <p:spPr>
          <a:xfrm>
            <a:off x="286424" y="6786848"/>
            <a:ext cx="5992535" cy="395107"/>
          </a:xfrm>
          <a:prstGeom prst="rect">
            <a:avLst/>
          </a:prstGeom>
          <a:noFill/>
          <a:ln/>
        </p:spPr>
        <p:txBody>
          <a:bodyPr wrap="square" lIns="0" tIns="0" rIns="0" bIns="0" rtlCol="0" anchor="t"/>
          <a:lstStyle/>
          <a:p>
            <a:pPr marL="0" indent="0" algn="l">
              <a:lnSpc>
                <a:spcPct val="150000"/>
              </a:lnSpc>
              <a:buNone/>
            </a:pPr>
            <a:r>
              <a:rPr lang="en-US" sz="1400" dirty="0">
                <a:solidFill>
                  <a:srgbClr val="E5E0DF"/>
                </a:solidFill>
                <a:ea typeface="Barlow" pitchFamily="34" charset="-122"/>
                <a:cs typeface="Barlow" pitchFamily="34" charset="-120"/>
              </a:rPr>
              <a:t>Interactive global map visualizing sales volume by country, pinpointing high-density market clusters across North America, Europe, and Australia.</a:t>
            </a:r>
            <a:endParaRPr lang="en-US" sz="1400" dirty="0"/>
          </a:p>
        </p:txBody>
      </p:sp>
      <p:sp>
        <p:nvSpPr>
          <p:cNvPr id="19" name="Text 16"/>
          <p:cNvSpPr/>
          <p:nvPr/>
        </p:nvSpPr>
        <p:spPr>
          <a:xfrm>
            <a:off x="7051911" y="5367635"/>
            <a:ext cx="1645920" cy="205621"/>
          </a:xfrm>
          <a:prstGeom prst="rect">
            <a:avLst/>
          </a:prstGeom>
          <a:noFill/>
          <a:ln/>
        </p:spPr>
        <p:txBody>
          <a:bodyPr wrap="none" lIns="0" tIns="0" rIns="0" bIns="0" rtlCol="0" anchor="t"/>
          <a:lstStyle/>
          <a:p>
            <a:pPr marL="0" indent="0" algn="l">
              <a:lnSpc>
                <a:spcPts val="1600"/>
              </a:lnSpc>
              <a:buNone/>
            </a:pPr>
            <a:r>
              <a:rPr lang="en-US" sz="1200" b="1" dirty="0">
                <a:solidFill>
                  <a:srgbClr val="FFFFFF"/>
                </a:solidFill>
                <a:ea typeface="Barlow Medium" pitchFamily="34" charset="-122"/>
                <a:cs typeface="Barlow Medium" pitchFamily="34" charset="-120"/>
              </a:rPr>
              <a:t>Business Value</a:t>
            </a:r>
            <a:endParaRPr lang="en-US" sz="1200" b="1" dirty="0"/>
          </a:p>
        </p:txBody>
      </p:sp>
      <p:sp>
        <p:nvSpPr>
          <p:cNvPr id="20" name="Shape 17"/>
          <p:cNvSpPr/>
          <p:nvPr/>
        </p:nvSpPr>
        <p:spPr>
          <a:xfrm>
            <a:off x="7051910" y="5668666"/>
            <a:ext cx="7000973" cy="633770"/>
          </a:xfrm>
          <a:prstGeom prst="roundRect">
            <a:avLst>
              <a:gd name="adj" fmla="val 8181"/>
            </a:avLst>
          </a:prstGeom>
          <a:solidFill>
            <a:srgbClr val="191718">
              <a:alpha val="95000"/>
            </a:srgbClr>
          </a:solidFill>
          <a:ln w="15240">
            <a:solidFill>
              <a:srgbClr val="922022"/>
            </a:solidFill>
            <a:prstDash val="solid"/>
          </a:ln>
        </p:spPr>
        <p:txBody>
          <a:bodyPr/>
          <a:lstStyle/>
          <a:p>
            <a:endParaRPr lang="en-GB"/>
          </a:p>
        </p:txBody>
      </p:sp>
      <p:sp>
        <p:nvSpPr>
          <p:cNvPr id="21" name="Text 18"/>
          <p:cNvSpPr/>
          <p:nvPr/>
        </p:nvSpPr>
        <p:spPr>
          <a:xfrm>
            <a:off x="7190500" y="5608310"/>
            <a:ext cx="1371600" cy="171450"/>
          </a:xfrm>
          <a:prstGeom prst="rect">
            <a:avLst/>
          </a:prstGeom>
          <a:noFill/>
          <a:ln/>
        </p:spPr>
        <p:txBody>
          <a:bodyPr wrap="none" lIns="0" tIns="0" rIns="0" bIns="0" rtlCol="0" anchor="t"/>
          <a:lstStyle/>
          <a:p>
            <a:pPr marL="0" indent="0" algn="l">
              <a:lnSpc>
                <a:spcPct val="150000"/>
              </a:lnSpc>
              <a:buNone/>
            </a:pPr>
            <a:r>
              <a:rPr lang="en-US" sz="1400" dirty="0">
                <a:solidFill>
                  <a:srgbClr val="E5E0DF"/>
                </a:solidFill>
                <a:ea typeface="Barlow Medium" pitchFamily="34" charset="-122"/>
                <a:cs typeface="Barlow Medium" pitchFamily="34" charset="-120"/>
              </a:rPr>
              <a:t>Operational Efficiency</a:t>
            </a:r>
            <a:endParaRPr lang="en-US" sz="1400" dirty="0"/>
          </a:p>
        </p:txBody>
      </p:sp>
      <p:sp>
        <p:nvSpPr>
          <p:cNvPr id="22" name="Text 19"/>
          <p:cNvSpPr/>
          <p:nvPr/>
        </p:nvSpPr>
        <p:spPr>
          <a:xfrm>
            <a:off x="7190500" y="5947343"/>
            <a:ext cx="5977295" cy="148114"/>
          </a:xfrm>
          <a:prstGeom prst="rect">
            <a:avLst/>
          </a:prstGeom>
          <a:noFill/>
          <a:ln/>
        </p:spPr>
        <p:txBody>
          <a:bodyPr wrap="none" lIns="0" tIns="0" rIns="0" bIns="0" rtlCol="0" anchor="t"/>
          <a:lstStyle/>
          <a:p>
            <a:pPr marL="0" indent="0" algn="l">
              <a:lnSpc>
                <a:spcPct val="150000"/>
              </a:lnSpc>
              <a:buNone/>
            </a:pPr>
            <a:r>
              <a:rPr lang="en-US" sz="1400" dirty="0">
                <a:solidFill>
                  <a:srgbClr val="E5E0DF"/>
                </a:solidFill>
                <a:ea typeface="Barlow" pitchFamily="34" charset="-122"/>
                <a:cs typeface="Barlow" pitchFamily="34" charset="-120"/>
              </a:rPr>
              <a:t>Identifies underperforming months or brands to allow for targeted marketing interventions.</a:t>
            </a:r>
            <a:endParaRPr lang="en-US" sz="1400" dirty="0"/>
          </a:p>
        </p:txBody>
      </p:sp>
      <p:sp>
        <p:nvSpPr>
          <p:cNvPr id="23" name="Shape 20"/>
          <p:cNvSpPr/>
          <p:nvPr/>
        </p:nvSpPr>
        <p:spPr>
          <a:xfrm>
            <a:off x="7051911" y="6546413"/>
            <a:ext cx="7423034" cy="699700"/>
          </a:xfrm>
          <a:prstGeom prst="roundRect">
            <a:avLst>
              <a:gd name="adj" fmla="val 8181"/>
            </a:avLst>
          </a:prstGeom>
          <a:solidFill>
            <a:srgbClr val="191718">
              <a:alpha val="95000"/>
            </a:srgbClr>
          </a:solidFill>
          <a:ln w="15240">
            <a:solidFill>
              <a:srgbClr val="922022"/>
            </a:solidFill>
            <a:prstDash val="solid"/>
          </a:ln>
        </p:spPr>
        <p:txBody>
          <a:bodyPr/>
          <a:lstStyle/>
          <a:p>
            <a:endParaRPr lang="en-GB"/>
          </a:p>
        </p:txBody>
      </p:sp>
      <p:sp>
        <p:nvSpPr>
          <p:cNvPr id="24" name="Text 21"/>
          <p:cNvSpPr/>
          <p:nvPr/>
        </p:nvSpPr>
        <p:spPr>
          <a:xfrm>
            <a:off x="7190501" y="6585865"/>
            <a:ext cx="1371600" cy="171450"/>
          </a:xfrm>
          <a:prstGeom prst="rect">
            <a:avLst/>
          </a:prstGeom>
          <a:noFill/>
          <a:ln/>
        </p:spPr>
        <p:txBody>
          <a:bodyPr wrap="none" lIns="0" tIns="0" rIns="0" bIns="0" rtlCol="0" anchor="t"/>
          <a:lstStyle/>
          <a:p>
            <a:pPr marL="0" indent="0" algn="l">
              <a:lnSpc>
                <a:spcPct val="150000"/>
              </a:lnSpc>
              <a:buNone/>
            </a:pPr>
            <a:r>
              <a:rPr lang="en-US" sz="1400" dirty="0">
                <a:solidFill>
                  <a:srgbClr val="E5E0DF"/>
                </a:solidFill>
                <a:latin typeface="Barlow Medium" pitchFamily="34" charset="0"/>
                <a:ea typeface="Barlow Medium" pitchFamily="34" charset="-122"/>
                <a:cs typeface="Barlow Medium" pitchFamily="34" charset="-120"/>
              </a:rPr>
              <a:t>Strategic </a:t>
            </a:r>
            <a:r>
              <a:rPr lang="en-US" sz="1400" dirty="0">
                <a:solidFill>
                  <a:srgbClr val="E5E0DF"/>
                </a:solidFill>
                <a:ea typeface="Barlow Medium" pitchFamily="34" charset="-122"/>
                <a:cs typeface="Barlow Medium" pitchFamily="34" charset="-120"/>
              </a:rPr>
              <a:t>Allocation</a:t>
            </a:r>
            <a:endParaRPr lang="en-US" sz="1400" dirty="0"/>
          </a:p>
        </p:txBody>
      </p:sp>
      <p:sp>
        <p:nvSpPr>
          <p:cNvPr id="25" name="Text 22"/>
          <p:cNvSpPr/>
          <p:nvPr/>
        </p:nvSpPr>
        <p:spPr>
          <a:xfrm>
            <a:off x="7091243" y="6900446"/>
            <a:ext cx="5977295" cy="148114"/>
          </a:xfrm>
          <a:prstGeom prst="rect">
            <a:avLst/>
          </a:prstGeom>
          <a:noFill/>
          <a:ln/>
        </p:spPr>
        <p:txBody>
          <a:bodyPr wrap="none" lIns="0" tIns="0" rIns="0" bIns="0" rtlCol="0" anchor="t"/>
          <a:lstStyle/>
          <a:p>
            <a:pPr marL="0" indent="0" algn="l">
              <a:lnSpc>
                <a:spcPct val="150000"/>
              </a:lnSpc>
              <a:buNone/>
            </a:pPr>
            <a:r>
              <a:rPr lang="en-US" sz="1400" dirty="0">
                <a:solidFill>
                  <a:srgbClr val="E5E0DF"/>
                </a:solidFill>
                <a:ea typeface="Barlow" pitchFamily="34" charset="-122"/>
                <a:cs typeface="Barlow" pitchFamily="34" charset="-120"/>
              </a:rPr>
              <a:t>Helps in optimizing inventory and resources based on regional demand and preferred product classes.</a:t>
            </a:r>
            <a:endParaRPr lang="en-US" sz="1400" dirty="0"/>
          </a:p>
        </p:txBody>
      </p:sp>
      <p:pic>
        <p:nvPicPr>
          <p:cNvPr id="26" name="Image 1" descr="preencoded.png"/>
          <p:cNvPicPr>
            <a:picLocks noChangeAspect="1"/>
          </p:cNvPicPr>
          <p:nvPr/>
        </p:nvPicPr>
        <p:blipFill>
          <a:blip r:embed="rId3"/>
          <a:stretch>
            <a:fillRect/>
          </a:stretch>
        </p:blipFill>
        <p:spPr>
          <a:xfrm>
            <a:off x="7051911" y="438151"/>
            <a:ext cx="7345068" cy="470749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7" name="Shape 4">
            <a:extLst>
              <a:ext uri="{FF2B5EF4-FFF2-40B4-BE49-F238E27FC236}">
                <a16:creationId xmlns:a16="http://schemas.microsoft.com/office/drawing/2014/main" id="{4ABC8ABC-BCFF-6843-AABA-07D72C4D6AD1}"/>
              </a:ext>
            </a:extLst>
          </p:cNvPr>
          <p:cNvSpPr/>
          <p:nvPr/>
        </p:nvSpPr>
        <p:spPr>
          <a:xfrm>
            <a:off x="126543" y="2819698"/>
            <a:ext cx="6254472" cy="1094910"/>
          </a:xfrm>
          <a:prstGeom prst="roundRect">
            <a:avLst>
              <a:gd name="adj" fmla="val 6763"/>
            </a:avLst>
          </a:prstGeom>
          <a:solidFill>
            <a:srgbClr val="790709"/>
          </a:solidFill>
          <a:ln w="7620">
            <a:solidFill>
              <a:srgbClr val="922022"/>
            </a:solidFill>
            <a:prstDash val="solid"/>
          </a:ln>
        </p:spPr>
        <p:txBody>
          <a:bodyPr/>
          <a:lstStyle/>
          <a:p>
            <a:pPr>
              <a:lnSpc>
                <a:spcPct val="150000"/>
              </a:lnSpc>
            </a:pPr>
            <a:endParaRPr lang="en-GB"/>
          </a:p>
        </p:txBody>
      </p:sp>
      <p:sp>
        <p:nvSpPr>
          <p:cNvPr id="28" name="Text 5">
            <a:extLst>
              <a:ext uri="{FF2B5EF4-FFF2-40B4-BE49-F238E27FC236}">
                <a16:creationId xmlns:a16="http://schemas.microsoft.com/office/drawing/2014/main" id="{28D0AFD4-D432-E542-E8FD-1302C769E66E}"/>
              </a:ext>
            </a:extLst>
          </p:cNvPr>
          <p:cNvSpPr/>
          <p:nvPr/>
        </p:nvSpPr>
        <p:spPr>
          <a:xfrm>
            <a:off x="257512" y="2803314"/>
            <a:ext cx="1371600" cy="330813"/>
          </a:xfrm>
          <a:prstGeom prst="rect">
            <a:avLst/>
          </a:prstGeom>
          <a:noFill/>
          <a:ln/>
        </p:spPr>
        <p:txBody>
          <a:bodyPr wrap="none" lIns="0" tIns="0" rIns="0" bIns="0" rtlCol="0" anchor="t"/>
          <a:lstStyle/>
          <a:p>
            <a:pPr marL="0" indent="0" algn="l">
              <a:lnSpc>
                <a:spcPct val="150000"/>
              </a:lnSpc>
              <a:buNone/>
            </a:pPr>
            <a:r>
              <a:rPr lang="en-US" sz="1400" dirty="0">
                <a:solidFill>
                  <a:srgbClr val="E5E0DF"/>
                </a:solidFill>
                <a:latin typeface="Barlow Medium" pitchFamily="34" charset="0"/>
                <a:ea typeface="Barlow Medium" pitchFamily="34" charset="-122"/>
                <a:cs typeface="Barlow Medium" pitchFamily="34" charset="-120"/>
              </a:rPr>
              <a:t>Temporal Trends</a:t>
            </a:r>
            <a:endParaRPr lang="en-US" sz="1400" dirty="0"/>
          </a:p>
        </p:txBody>
      </p:sp>
      <p:sp>
        <p:nvSpPr>
          <p:cNvPr id="29" name="Text 6">
            <a:extLst>
              <a:ext uri="{FF2B5EF4-FFF2-40B4-BE49-F238E27FC236}">
                <a16:creationId xmlns:a16="http://schemas.microsoft.com/office/drawing/2014/main" id="{DBF39444-F870-AEF3-12CC-F4433F8E5E8D}"/>
              </a:ext>
            </a:extLst>
          </p:cNvPr>
          <p:cNvSpPr/>
          <p:nvPr/>
        </p:nvSpPr>
        <p:spPr>
          <a:xfrm>
            <a:off x="257512" y="3067858"/>
            <a:ext cx="5992535" cy="571573"/>
          </a:xfrm>
          <a:prstGeom prst="rect">
            <a:avLst/>
          </a:prstGeom>
          <a:noFill/>
          <a:ln/>
        </p:spPr>
        <p:txBody>
          <a:bodyPr wrap="square" lIns="0" tIns="0" rIns="0" bIns="0" rtlCol="0" anchor="t"/>
          <a:lstStyle/>
          <a:p>
            <a:pPr marL="0" indent="0" algn="l">
              <a:lnSpc>
                <a:spcPct val="150000"/>
              </a:lnSpc>
              <a:buNone/>
            </a:pPr>
            <a:r>
              <a:rPr lang="en-US" sz="1400" dirty="0">
                <a:solidFill>
                  <a:srgbClr val="E5E0DF"/>
                </a:solidFill>
                <a:latin typeface="Barlow" pitchFamily="34" charset="0"/>
                <a:ea typeface="Barlow" pitchFamily="34" charset="-122"/>
                <a:cs typeface="Barlow" pitchFamily="34" charset="-120"/>
              </a:rPr>
              <a:t>Monitor annual sales trajectories (2011–2013) and monthly seasonality to identify peak performance periods and growth patterns.</a:t>
            </a:r>
            <a:endParaRPr lang="en-US" sz="1400" dirty="0"/>
          </a:p>
        </p:txBody>
      </p:sp>
      <p:sp>
        <p:nvSpPr>
          <p:cNvPr id="32" name="Shape 7">
            <a:extLst>
              <a:ext uri="{FF2B5EF4-FFF2-40B4-BE49-F238E27FC236}">
                <a16:creationId xmlns:a16="http://schemas.microsoft.com/office/drawing/2014/main" id="{66E590D3-6459-5BD5-E74A-04A0EC32DB17}"/>
              </a:ext>
            </a:extLst>
          </p:cNvPr>
          <p:cNvSpPr/>
          <p:nvPr/>
        </p:nvSpPr>
        <p:spPr>
          <a:xfrm>
            <a:off x="126543" y="4055287"/>
            <a:ext cx="6254472" cy="993022"/>
          </a:xfrm>
          <a:prstGeom prst="roundRect">
            <a:avLst>
              <a:gd name="adj" fmla="val 6763"/>
            </a:avLst>
          </a:prstGeom>
          <a:solidFill>
            <a:srgbClr val="790709"/>
          </a:solidFill>
          <a:ln w="7620">
            <a:solidFill>
              <a:srgbClr val="922022"/>
            </a:solidFill>
            <a:prstDash val="solid"/>
          </a:ln>
        </p:spPr>
        <p:txBody>
          <a:bodyPr/>
          <a:lstStyle/>
          <a:p>
            <a:pPr>
              <a:lnSpc>
                <a:spcPct val="150000"/>
              </a:lnSpc>
            </a:pPr>
            <a:endParaRPr lang="en-GB" sz="1400"/>
          </a:p>
        </p:txBody>
      </p:sp>
      <p:sp>
        <p:nvSpPr>
          <p:cNvPr id="33" name="Text 8">
            <a:extLst>
              <a:ext uri="{FF2B5EF4-FFF2-40B4-BE49-F238E27FC236}">
                <a16:creationId xmlns:a16="http://schemas.microsoft.com/office/drawing/2014/main" id="{EB7B4A32-76B1-8E22-658B-016F0C9B3160}"/>
              </a:ext>
            </a:extLst>
          </p:cNvPr>
          <p:cNvSpPr/>
          <p:nvPr/>
        </p:nvSpPr>
        <p:spPr>
          <a:xfrm>
            <a:off x="233421" y="4089451"/>
            <a:ext cx="1371600" cy="178554"/>
          </a:xfrm>
          <a:prstGeom prst="rect">
            <a:avLst/>
          </a:prstGeom>
          <a:noFill/>
          <a:ln/>
        </p:spPr>
        <p:txBody>
          <a:bodyPr wrap="none" lIns="0" tIns="0" rIns="0" bIns="0" rtlCol="0" anchor="t"/>
          <a:lstStyle/>
          <a:p>
            <a:pPr marL="0" indent="0" algn="l">
              <a:lnSpc>
                <a:spcPct val="150000"/>
              </a:lnSpc>
              <a:buNone/>
            </a:pPr>
            <a:r>
              <a:rPr lang="en-US" sz="1400" dirty="0">
                <a:solidFill>
                  <a:srgbClr val="E5E0DF"/>
                </a:solidFill>
                <a:latin typeface="Barlow Medium" pitchFamily="34" charset="0"/>
                <a:ea typeface="Barlow Medium" pitchFamily="34" charset="-122"/>
                <a:cs typeface="Barlow Medium" pitchFamily="34" charset="-120"/>
              </a:rPr>
              <a:t>Product Segmentation</a:t>
            </a:r>
            <a:endParaRPr lang="en-US" sz="1400" dirty="0"/>
          </a:p>
        </p:txBody>
      </p:sp>
      <p:sp>
        <p:nvSpPr>
          <p:cNvPr id="34" name="Text 9">
            <a:extLst>
              <a:ext uri="{FF2B5EF4-FFF2-40B4-BE49-F238E27FC236}">
                <a16:creationId xmlns:a16="http://schemas.microsoft.com/office/drawing/2014/main" id="{405FAB1C-E462-248B-67C9-57AF11484A00}"/>
              </a:ext>
            </a:extLst>
          </p:cNvPr>
          <p:cNvSpPr/>
          <p:nvPr/>
        </p:nvSpPr>
        <p:spPr>
          <a:xfrm>
            <a:off x="257512" y="4394733"/>
            <a:ext cx="5992535" cy="308503"/>
          </a:xfrm>
          <a:prstGeom prst="rect">
            <a:avLst/>
          </a:prstGeom>
          <a:noFill/>
          <a:ln/>
        </p:spPr>
        <p:txBody>
          <a:bodyPr wrap="square" lIns="0" tIns="0" rIns="0" bIns="0" rtlCol="0" anchor="t"/>
          <a:lstStyle/>
          <a:p>
            <a:pPr marL="0" indent="0" algn="l">
              <a:lnSpc>
                <a:spcPct val="150000"/>
              </a:lnSpc>
              <a:buNone/>
            </a:pPr>
            <a:r>
              <a:rPr lang="en-US" sz="1400" dirty="0">
                <a:solidFill>
                  <a:srgbClr val="E5E0DF"/>
                </a:solidFill>
                <a:latin typeface="Barlow" pitchFamily="34" charset="0"/>
                <a:ea typeface="Barlow" pitchFamily="34" charset="-122"/>
                <a:cs typeface="Barlow" pitchFamily="34" charset="-120"/>
              </a:rPr>
              <a:t>Breakdown of sales by </a:t>
            </a:r>
            <a:r>
              <a:rPr lang="en-US" sz="1400" b="1" dirty="0">
                <a:solidFill>
                  <a:srgbClr val="E5E0DF"/>
                </a:solidFill>
                <a:latin typeface="Barlow" pitchFamily="34" charset="0"/>
                <a:ea typeface="Barlow" pitchFamily="34" charset="-122"/>
                <a:cs typeface="Barlow" pitchFamily="34" charset="-120"/>
              </a:rPr>
              <a:t>ClassName</a:t>
            </a:r>
            <a:r>
              <a:rPr lang="en-US" sz="1400" dirty="0">
                <a:solidFill>
                  <a:srgbClr val="E5E0DF"/>
                </a:solidFill>
                <a:latin typeface="Barlow" pitchFamily="34" charset="0"/>
                <a:ea typeface="Barlow" pitchFamily="34" charset="-122"/>
                <a:cs typeface="Barlow" pitchFamily="34" charset="-120"/>
              </a:rPr>
              <a:t> (Regular, Deluxe, Economy) to understand the contribution of different product tiers to total revenue.</a:t>
            </a:r>
            <a:endParaRPr lang="en-US" sz="1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1543050"/>
          </a:xfrm>
          <a:prstGeom prst="rect">
            <a:avLst/>
          </a:prstGeom>
        </p:spPr>
      </p:pic>
      <p:sp>
        <p:nvSpPr>
          <p:cNvPr id="3" name="Text 0"/>
          <p:cNvSpPr/>
          <p:nvPr/>
        </p:nvSpPr>
        <p:spPr>
          <a:xfrm>
            <a:off x="238482" y="1780405"/>
            <a:ext cx="5853560" cy="296228"/>
          </a:xfrm>
          <a:prstGeom prst="rect">
            <a:avLst/>
          </a:prstGeom>
          <a:noFill/>
          <a:ln/>
        </p:spPr>
        <p:txBody>
          <a:bodyPr wrap="none" lIns="0" tIns="0" rIns="0" bIns="0" rtlCol="0" anchor="t"/>
          <a:lstStyle/>
          <a:p>
            <a:pPr marL="0" indent="0" algn="l">
              <a:lnSpc>
                <a:spcPts val="2700"/>
              </a:lnSpc>
              <a:buNone/>
            </a:pPr>
            <a:r>
              <a:rPr lang="en-US" sz="3200" b="1" dirty="0">
                <a:solidFill>
                  <a:srgbClr val="F65F62"/>
                </a:solidFill>
                <a:latin typeface="Barlow Medium" pitchFamily="34" charset="0"/>
                <a:ea typeface="Barlow Medium" pitchFamily="34" charset="-122"/>
                <a:cs typeface="Barlow Medium" pitchFamily="34" charset="-120"/>
              </a:rPr>
              <a:t>Strategic KPI Tracking &amp; Targets</a:t>
            </a:r>
            <a:endParaRPr lang="en-US" sz="3200" dirty="0"/>
          </a:p>
        </p:txBody>
      </p:sp>
      <p:sp>
        <p:nvSpPr>
          <p:cNvPr id="4" name="Text 1"/>
          <p:cNvSpPr/>
          <p:nvPr/>
        </p:nvSpPr>
        <p:spPr>
          <a:xfrm>
            <a:off x="238482" y="2413249"/>
            <a:ext cx="6254472" cy="296228"/>
          </a:xfrm>
          <a:prstGeom prst="rect">
            <a:avLst/>
          </a:prstGeom>
          <a:noFill/>
          <a:ln/>
        </p:spPr>
        <p:txBody>
          <a:bodyPr wrap="square" lIns="0" tIns="0" rIns="0" bIns="0" rtlCol="0" anchor="t"/>
          <a:lstStyle/>
          <a:p>
            <a:pPr marL="0" indent="0" algn="l">
              <a:lnSpc>
                <a:spcPct val="150000"/>
              </a:lnSpc>
              <a:buNone/>
            </a:pPr>
            <a:r>
              <a:rPr lang="en-US" dirty="0">
                <a:solidFill>
                  <a:srgbClr val="E5E0DF"/>
                </a:solidFill>
                <a:ea typeface="Barlow" pitchFamily="34" charset="-122"/>
                <a:cs typeface="Barlow" pitchFamily="34" charset="-120"/>
              </a:rPr>
              <a:t>A comprehensive Strategic Scorecard monitoring    5 core KPIs. Each metric integrates real-time performance vs. target, YTD comparisons, and historical trends to ensure data-driven executive alignment.</a:t>
            </a:r>
            <a:endParaRPr lang="en-US" dirty="0"/>
          </a:p>
        </p:txBody>
      </p:sp>
      <p:pic>
        <p:nvPicPr>
          <p:cNvPr id="5" name="Image 1" descr="preencoded.png"/>
          <p:cNvPicPr>
            <a:picLocks noChangeAspect="1"/>
          </p:cNvPicPr>
          <p:nvPr/>
        </p:nvPicPr>
        <p:blipFill>
          <a:blip r:embed="rId4"/>
          <a:stretch>
            <a:fillRect/>
          </a:stretch>
        </p:blipFill>
        <p:spPr>
          <a:xfrm>
            <a:off x="6958940" y="2123305"/>
            <a:ext cx="7190195" cy="456250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3" name="Text 5"/>
          <p:cNvSpPr/>
          <p:nvPr/>
        </p:nvSpPr>
        <p:spPr>
          <a:xfrm>
            <a:off x="4187904" y="11391186"/>
            <a:ext cx="6254472" cy="148114"/>
          </a:xfrm>
          <a:prstGeom prst="rect">
            <a:avLst/>
          </a:prstGeom>
          <a:noFill/>
          <a:ln/>
        </p:spPr>
        <p:txBody>
          <a:bodyPr wrap="none" lIns="0" tIns="0" rIns="0" bIns="0" rtlCol="0" anchor="t"/>
          <a:lstStyle/>
          <a:p>
            <a:pPr marL="0" indent="0" algn="l">
              <a:lnSpc>
                <a:spcPts val="1150"/>
              </a:lnSpc>
              <a:buNone/>
            </a:pPr>
            <a:endParaRPr lang="en-US" sz="9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4">
            <a:extLst>
              <a:ext uri="{FF2B5EF4-FFF2-40B4-BE49-F238E27FC236}">
                <a16:creationId xmlns:a16="http://schemas.microsoft.com/office/drawing/2014/main" id="{3D0A50C4-828A-8742-E0F4-21538F2253E8}"/>
              </a:ext>
            </a:extLst>
          </p:cNvPr>
          <p:cNvSpPr/>
          <p:nvPr/>
        </p:nvSpPr>
        <p:spPr>
          <a:xfrm>
            <a:off x="342501" y="3118951"/>
            <a:ext cx="6254472" cy="148114"/>
          </a:xfrm>
          <a:prstGeom prst="rect">
            <a:avLst/>
          </a:prstGeom>
          <a:noFill/>
          <a:ln/>
        </p:spPr>
        <p:txBody>
          <a:bodyPr wrap="none" lIns="0" tIns="0" rIns="0" bIns="0" rtlCol="0" anchor="t"/>
          <a:lstStyle/>
          <a:p>
            <a:pPr marL="0" indent="0" algn="l">
              <a:lnSpc>
                <a:spcPts val="1150"/>
              </a:lnSpc>
              <a:buNone/>
            </a:pPr>
            <a:r>
              <a:rPr lang="en-US" sz="2400" b="1" u="sng" dirty="0">
                <a:solidFill>
                  <a:srgbClr val="E5E0DF"/>
                </a:solidFill>
                <a:ea typeface="Barlow" pitchFamily="34" charset="-122"/>
                <a:cs typeface="Barlow" pitchFamily="34" charset="-120"/>
              </a:rPr>
              <a:t>Asia (2013)</a:t>
            </a:r>
            <a:endParaRPr lang="en-US" sz="2400" b="1" u="sng" dirty="0"/>
          </a:p>
        </p:txBody>
      </p:sp>
      <p:sp>
        <p:nvSpPr>
          <p:cNvPr id="6" name="Text 2"/>
          <p:cNvSpPr/>
          <p:nvPr/>
        </p:nvSpPr>
        <p:spPr>
          <a:xfrm>
            <a:off x="342501" y="615424"/>
            <a:ext cx="6254472" cy="444341"/>
          </a:xfrm>
          <a:prstGeom prst="rect">
            <a:avLst/>
          </a:prstGeom>
          <a:noFill/>
          <a:ln/>
        </p:spPr>
        <p:txBody>
          <a:bodyPr wrap="square" lIns="0" tIns="0" rIns="0" bIns="0" rtlCol="0" anchor="t"/>
          <a:lstStyle/>
          <a:p>
            <a:pPr marL="0" indent="0" algn="l">
              <a:lnSpc>
                <a:spcPct val="150000"/>
              </a:lnSpc>
              <a:buNone/>
            </a:pPr>
            <a:r>
              <a:rPr lang="en-US" dirty="0">
                <a:solidFill>
                  <a:srgbClr val="E5E0DF"/>
                </a:solidFill>
                <a:ea typeface="Barlow" pitchFamily="34" charset="-122"/>
                <a:cs typeface="Barlow" pitchFamily="34" charset="-120"/>
              </a:rPr>
              <a:t>This analysis compares KPI performance between Asia and North America in 2013 to determine whether underperformance is region-specific or companywide. While North America achieved only 2 out of 10 KPIs, Asia achieved 5 KPIs, showing a significantly stronger performance balance.</a:t>
            </a:r>
            <a:endParaRPr lang="en-US" dirty="0"/>
          </a:p>
        </p:txBody>
      </p:sp>
      <p:sp>
        <p:nvSpPr>
          <p:cNvPr id="7" name="Text 3"/>
          <p:cNvSpPr/>
          <p:nvPr/>
        </p:nvSpPr>
        <p:spPr>
          <a:xfrm>
            <a:off x="8635200" y="559761"/>
            <a:ext cx="6254472" cy="148114"/>
          </a:xfrm>
          <a:prstGeom prst="rect">
            <a:avLst/>
          </a:prstGeom>
          <a:noFill/>
          <a:ln/>
        </p:spPr>
        <p:txBody>
          <a:bodyPr wrap="none" lIns="0" tIns="0" rIns="0" bIns="0" rtlCol="0" anchor="t"/>
          <a:lstStyle/>
          <a:p>
            <a:pPr marL="0" indent="0" algn="l">
              <a:lnSpc>
                <a:spcPts val="1150"/>
              </a:lnSpc>
              <a:buNone/>
            </a:pPr>
            <a:r>
              <a:rPr lang="en-US" sz="2400" b="1" u="sng" dirty="0">
                <a:solidFill>
                  <a:srgbClr val="E5E0DF"/>
                </a:solidFill>
                <a:ea typeface="Barlow" pitchFamily="34" charset="-122"/>
                <a:cs typeface="Barlow" pitchFamily="34" charset="-120"/>
              </a:rPr>
              <a:t>North American (2013)</a:t>
            </a:r>
            <a:endParaRPr lang="en-US" sz="2400" u="sng" dirty="0"/>
          </a:p>
        </p:txBody>
      </p:sp>
      <p:pic>
        <p:nvPicPr>
          <p:cNvPr id="8" name="Image 2" descr="preencoded.png"/>
          <p:cNvPicPr>
            <a:picLocks noChangeAspect="1"/>
          </p:cNvPicPr>
          <p:nvPr/>
        </p:nvPicPr>
        <p:blipFill>
          <a:blip r:embed="rId2"/>
          <a:stretch>
            <a:fillRect/>
          </a:stretch>
        </p:blipFill>
        <p:spPr>
          <a:xfrm>
            <a:off x="7923728" y="1262638"/>
            <a:ext cx="3107769" cy="339315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9" name="Image 3" descr="preencoded.png"/>
          <p:cNvPicPr>
            <a:picLocks noChangeAspect="1"/>
          </p:cNvPicPr>
          <p:nvPr/>
        </p:nvPicPr>
        <p:blipFill>
          <a:blip r:embed="rId3"/>
          <a:stretch>
            <a:fillRect/>
          </a:stretch>
        </p:blipFill>
        <p:spPr>
          <a:xfrm>
            <a:off x="10813109" y="4836444"/>
            <a:ext cx="3702572" cy="339315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1" name="Image 4" descr="preencoded.png"/>
          <p:cNvPicPr>
            <a:picLocks noChangeAspect="1"/>
          </p:cNvPicPr>
          <p:nvPr/>
        </p:nvPicPr>
        <p:blipFill>
          <a:blip r:embed="rId4"/>
          <a:stretch>
            <a:fillRect/>
          </a:stretch>
        </p:blipFill>
        <p:spPr>
          <a:xfrm>
            <a:off x="342501" y="5144336"/>
            <a:ext cx="3350725" cy="277737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2" name="Image 5" descr="preencoded.png"/>
          <p:cNvPicPr>
            <a:picLocks noChangeAspect="1"/>
          </p:cNvPicPr>
          <p:nvPr/>
        </p:nvPicPr>
        <p:blipFill>
          <a:blip r:embed="rId5"/>
          <a:stretch>
            <a:fillRect/>
          </a:stretch>
        </p:blipFill>
        <p:spPr>
          <a:xfrm>
            <a:off x="3871356" y="2959216"/>
            <a:ext cx="3519604" cy="310042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TextBox 3">
            <a:extLst>
              <a:ext uri="{FF2B5EF4-FFF2-40B4-BE49-F238E27FC236}">
                <a16:creationId xmlns:a16="http://schemas.microsoft.com/office/drawing/2014/main" id="{B8D18CB9-3486-633A-BC93-2CA95B0713CA}"/>
              </a:ext>
            </a:extLst>
          </p:cNvPr>
          <p:cNvSpPr txBox="1"/>
          <p:nvPr/>
        </p:nvSpPr>
        <p:spPr>
          <a:xfrm>
            <a:off x="213756" y="118116"/>
            <a:ext cx="7315200" cy="454868"/>
          </a:xfrm>
          <a:prstGeom prst="rect">
            <a:avLst/>
          </a:prstGeom>
          <a:noFill/>
        </p:spPr>
        <p:txBody>
          <a:bodyPr wrap="square">
            <a:spAutoFit/>
          </a:bodyPr>
          <a:lstStyle/>
          <a:p>
            <a:pPr marL="0" indent="0" algn="l">
              <a:lnSpc>
                <a:spcPts val="2700"/>
              </a:lnSpc>
              <a:buNone/>
            </a:pPr>
            <a:r>
              <a:rPr lang="en-US" sz="3200" b="1" dirty="0">
                <a:solidFill>
                  <a:srgbClr val="F65F62"/>
                </a:solidFill>
                <a:latin typeface="Barlow Medium" pitchFamily="34" charset="0"/>
                <a:ea typeface="Barlow Medium" pitchFamily="34" charset="-122"/>
                <a:cs typeface="Barlow Medium" pitchFamily="34" charset="-120"/>
              </a:rPr>
              <a:t>Strategic KPI Tracking &amp; Targets</a:t>
            </a:r>
            <a:endParaRPr lang="en-US" sz="3200" dirty="0"/>
          </a:p>
        </p:txBody>
      </p:sp>
    </p:spTree>
    <p:extLst>
      <p:ext uri="{BB962C8B-B14F-4D97-AF65-F5344CB8AC3E}">
        <p14:creationId xmlns:p14="http://schemas.microsoft.com/office/powerpoint/2010/main" val="5303736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54</TotalTime>
  <Words>1244</Words>
  <Application>Microsoft Office PowerPoint</Application>
  <PresentationFormat>Custom</PresentationFormat>
  <Paragraphs>92</Paragraphs>
  <Slides>15</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Barlow</vt:lpstr>
      <vt:lpstr>Arial</vt:lpstr>
      <vt:lpstr>Barlow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Nada mohamed elbarawai</dc:creator>
  <cp:lastModifiedBy>Nada mohamed elbarawai</cp:lastModifiedBy>
  <cp:revision>5</cp:revision>
  <dcterms:created xsi:type="dcterms:W3CDTF">2026-02-12T20:50:31Z</dcterms:created>
  <dcterms:modified xsi:type="dcterms:W3CDTF">2026-02-12T21:49:05Z</dcterms:modified>
</cp:coreProperties>
</file>